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343" r:id="rId4"/>
    <p:sldId id="344" r:id="rId5"/>
    <p:sldId id="258" r:id="rId6"/>
    <p:sldId id="259" r:id="rId7"/>
    <p:sldId id="260" r:id="rId8"/>
    <p:sldId id="261" r:id="rId9"/>
    <p:sldId id="275" r:id="rId10"/>
    <p:sldId id="262" r:id="rId11"/>
    <p:sldId id="276" r:id="rId12"/>
    <p:sldId id="263" r:id="rId13"/>
    <p:sldId id="264" r:id="rId14"/>
    <p:sldId id="265" r:id="rId15"/>
    <p:sldId id="266" r:id="rId16"/>
    <p:sldId id="267" r:id="rId17"/>
    <p:sldId id="268" r:id="rId18"/>
    <p:sldId id="269" r:id="rId19"/>
    <p:sldId id="303"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277"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0" d="100"/>
          <a:sy n="60" d="100"/>
        </p:scale>
        <p:origin x="90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A8C7E-338C-477B-A723-BA592A6B63DF}" type="datetimeFigureOut">
              <a:rPr lang="en-IN" smtClean="0"/>
              <a:t>06-06-2024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F8AD8-A574-45DD-9769-9BBA6D174472}" type="slidenum">
              <a:rPr lang="en-IN" smtClean="0"/>
              <a:t>‹#›</a:t>
            </a:fld>
            <a:endParaRPr lang="en-IN"/>
          </a:p>
        </p:txBody>
      </p:sp>
    </p:spTree>
    <p:extLst>
      <p:ext uri="{BB962C8B-B14F-4D97-AF65-F5344CB8AC3E}">
        <p14:creationId xmlns:p14="http://schemas.microsoft.com/office/powerpoint/2010/main" val="2304405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9F8AD8-A574-45DD-9769-9BBA6D174472}" type="slidenum">
              <a:rPr lang="en-IN" smtClean="0"/>
              <a:t>7</a:t>
            </a:fld>
            <a:endParaRPr lang="en-IN"/>
          </a:p>
        </p:txBody>
      </p:sp>
    </p:spTree>
    <p:extLst>
      <p:ext uri="{BB962C8B-B14F-4D97-AF65-F5344CB8AC3E}">
        <p14:creationId xmlns:p14="http://schemas.microsoft.com/office/powerpoint/2010/main" val="387399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D61A-01C2-8074-27B8-CC41A9AC8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5124CA-CBE2-949E-2362-A77A9C917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BDC7E9-56F5-79D2-8165-2E7A2260B69E}"/>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5" name="Footer Placeholder 4">
            <a:extLst>
              <a:ext uri="{FF2B5EF4-FFF2-40B4-BE49-F238E27FC236}">
                <a16:creationId xmlns:a16="http://schemas.microsoft.com/office/drawing/2014/main" id="{B6443715-FE24-ECC3-7E0B-DF11BEDC0A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240BD-BCFC-0D9A-98A3-46565FAE2FA0}"/>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405500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3A19-B0C3-8C94-7208-C2D784A25F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0BBA52-45F0-A3B3-4BEC-442519665F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80F9B-F14C-6F91-0A7B-92640240BE9E}"/>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5" name="Footer Placeholder 4">
            <a:extLst>
              <a:ext uri="{FF2B5EF4-FFF2-40B4-BE49-F238E27FC236}">
                <a16:creationId xmlns:a16="http://schemas.microsoft.com/office/drawing/2014/main" id="{92DB6D79-BC77-5CCD-204E-5623380D4A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5EA39F-2FCB-8367-3D9C-F47664891528}"/>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425561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E379B-5E2D-25AA-1572-8E68D9803F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0855DE-30AE-9827-8989-0AF44FF0FF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F0CC3E-3B14-F77F-82A9-CDD1EE2BFA36}"/>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5" name="Footer Placeholder 4">
            <a:extLst>
              <a:ext uri="{FF2B5EF4-FFF2-40B4-BE49-F238E27FC236}">
                <a16:creationId xmlns:a16="http://schemas.microsoft.com/office/drawing/2014/main" id="{9A4D3A2D-EB01-1241-44DF-0CA209C5C0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90DB19-8B02-E4E2-04E6-C5090FC56156}"/>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220201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3AC2-3945-5702-0919-C46214B432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CA3C1C-355D-5668-1F5C-DB4B0D6EB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541B39-96A8-5AC5-427B-188490A1856E}"/>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5" name="Footer Placeholder 4">
            <a:extLst>
              <a:ext uri="{FF2B5EF4-FFF2-40B4-BE49-F238E27FC236}">
                <a16:creationId xmlns:a16="http://schemas.microsoft.com/office/drawing/2014/main" id="{821DB0EE-EBE5-8AD1-BA4B-3B02F68C6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0B778-2250-F932-AA11-584AB7EE7E35}"/>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55372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566C4-70B6-14A9-CC3D-E46803D2F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7836F7C-DDBC-0E48-EB6E-E5E89BBC1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389F87-885F-3233-C4CF-1D3C508D704B}"/>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5" name="Footer Placeholder 4">
            <a:extLst>
              <a:ext uri="{FF2B5EF4-FFF2-40B4-BE49-F238E27FC236}">
                <a16:creationId xmlns:a16="http://schemas.microsoft.com/office/drawing/2014/main" id="{F827106F-103B-51C7-D362-B2534C8999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AB346-29F2-80CD-F2CD-F633F929C85D}"/>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211679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CFB8-29D4-36FA-013D-68905D5B81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F5782D-1A68-A01D-9D6D-4AB9DC6DAA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E3F20B-F498-5F6D-FBC8-48951092D9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AE5762-2EC6-C8CC-F1EF-B2FA27029BE4}"/>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6" name="Footer Placeholder 5">
            <a:extLst>
              <a:ext uri="{FF2B5EF4-FFF2-40B4-BE49-F238E27FC236}">
                <a16:creationId xmlns:a16="http://schemas.microsoft.com/office/drawing/2014/main" id="{8AD0B5CE-532E-C496-35A9-D84364D2B0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6DFADC-A9F6-61ED-9F71-AE5AF9023D41}"/>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166943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E93B-2FA7-E802-CC94-2BAE24235F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AED6D1-136F-F75A-E15A-E18CD92E8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F60993-54C9-C8C1-2D23-F95DBE1B4F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D3CF95-E3C8-73A0-076E-E51092A7E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B3575-5567-94B0-28B2-E61D7AC05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43627C-1A70-4025-27B4-0D817C687CF2}"/>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8" name="Footer Placeholder 7">
            <a:extLst>
              <a:ext uri="{FF2B5EF4-FFF2-40B4-BE49-F238E27FC236}">
                <a16:creationId xmlns:a16="http://schemas.microsoft.com/office/drawing/2014/main" id="{FDF58F76-A27E-58C9-FAEC-31ABC42B91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066A25-E24E-FE20-2EBF-2D8042ADD769}"/>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321847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FD6C-77C1-78A2-9D83-948EBDAAE4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D9C375-E47F-EAA5-DE42-BAC82B46E30A}"/>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4" name="Footer Placeholder 3">
            <a:extLst>
              <a:ext uri="{FF2B5EF4-FFF2-40B4-BE49-F238E27FC236}">
                <a16:creationId xmlns:a16="http://schemas.microsoft.com/office/drawing/2014/main" id="{49D9CFBE-3E91-A493-2A46-726CF31B9C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B1423A-31B2-E9CC-5EDD-ED4495F0669E}"/>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187770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CB2DC-6153-8246-3A8E-575D0E62C19B}"/>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3" name="Footer Placeholder 2">
            <a:extLst>
              <a:ext uri="{FF2B5EF4-FFF2-40B4-BE49-F238E27FC236}">
                <a16:creationId xmlns:a16="http://schemas.microsoft.com/office/drawing/2014/main" id="{DAF669B3-D2C9-9C21-AD13-2153E487730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3C275A-14C2-6796-A284-D176C3BBD24E}"/>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3659272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E2C5-B00A-69E8-36A3-E15BAD0E8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5A3838-999B-747D-E3F4-B55D7D7B7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5FD7ED-B1A7-8A7C-3135-F3282B639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716D87-C5A0-85A5-5871-B80D6917DFD7}"/>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6" name="Footer Placeholder 5">
            <a:extLst>
              <a:ext uri="{FF2B5EF4-FFF2-40B4-BE49-F238E27FC236}">
                <a16:creationId xmlns:a16="http://schemas.microsoft.com/office/drawing/2014/main" id="{200880FA-3F56-95E9-435E-044EB9CAF1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1E95ED-4F6A-8FAD-BED0-355FE41BB023}"/>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163362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F82A-35FA-5C48-74B0-430E60E6B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AAAB51-300A-7186-78A6-67E251ABDB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772A1F-DF7F-2EC2-C0A5-E5E8010C7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DA12F-37C0-51D9-DA81-360E4EB38AD5}"/>
              </a:ext>
            </a:extLst>
          </p:cNvPr>
          <p:cNvSpPr>
            <a:spLocks noGrp="1"/>
          </p:cNvSpPr>
          <p:nvPr>
            <p:ph type="dt" sz="half" idx="10"/>
          </p:nvPr>
        </p:nvSpPr>
        <p:spPr/>
        <p:txBody>
          <a:bodyPr/>
          <a:lstStyle/>
          <a:p>
            <a:fld id="{93D5884E-2819-4A27-92E5-A526631137E9}" type="datetimeFigureOut">
              <a:rPr lang="en-IN" smtClean="0"/>
              <a:t>06-06-2024</a:t>
            </a:fld>
            <a:endParaRPr lang="en-IN"/>
          </a:p>
        </p:txBody>
      </p:sp>
      <p:sp>
        <p:nvSpPr>
          <p:cNvPr id="6" name="Footer Placeholder 5">
            <a:extLst>
              <a:ext uri="{FF2B5EF4-FFF2-40B4-BE49-F238E27FC236}">
                <a16:creationId xmlns:a16="http://schemas.microsoft.com/office/drawing/2014/main" id="{55EF6050-E643-8D78-9CBA-BCC8DD093F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74E492-80F0-B281-874A-D38483613AB1}"/>
              </a:ext>
            </a:extLst>
          </p:cNvPr>
          <p:cNvSpPr>
            <a:spLocks noGrp="1"/>
          </p:cNvSpPr>
          <p:nvPr>
            <p:ph type="sldNum" sz="quarter" idx="12"/>
          </p:nvPr>
        </p:nvSpPr>
        <p:spPr/>
        <p:txBody>
          <a:bodyPr/>
          <a:lstStyle/>
          <a:p>
            <a:fld id="{49ECBE2F-40B6-45A0-AD67-470FCFB84284}" type="slidenum">
              <a:rPr lang="en-IN" smtClean="0"/>
              <a:t>‹#›</a:t>
            </a:fld>
            <a:endParaRPr lang="en-IN"/>
          </a:p>
        </p:txBody>
      </p:sp>
    </p:spTree>
    <p:extLst>
      <p:ext uri="{BB962C8B-B14F-4D97-AF65-F5344CB8AC3E}">
        <p14:creationId xmlns:p14="http://schemas.microsoft.com/office/powerpoint/2010/main" val="185204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3B940A-370B-E223-74E1-A662ABCFCE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21BDB9-1BCC-536D-E2C4-C7AB38DA7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BF83EB-CC14-30D3-6BD0-E75A5CF32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D5884E-2819-4A27-92E5-A526631137E9}" type="datetimeFigureOut">
              <a:rPr lang="en-IN" smtClean="0"/>
              <a:t>06-06-2024</a:t>
            </a:fld>
            <a:endParaRPr lang="en-IN"/>
          </a:p>
        </p:txBody>
      </p:sp>
      <p:sp>
        <p:nvSpPr>
          <p:cNvPr id="5" name="Footer Placeholder 4">
            <a:extLst>
              <a:ext uri="{FF2B5EF4-FFF2-40B4-BE49-F238E27FC236}">
                <a16:creationId xmlns:a16="http://schemas.microsoft.com/office/drawing/2014/main" id="{55100D15-EF6D-5C24-CE70-6AAEC9F2F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F16C87-2B83-3ECB-8019-977B37044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ECBE2F-40B6-45A0-AD67-470FCFB84284}" type="slidenum">
              <a:rPr lang="en-IN" smtClean="0"/>
              <a:t>‹#›</a:t>
            </a:fld>
            <a:endParaRPr lang="en-IN"/>
          </a:p>
        </p:txBody>
      </p:sp>
    </p:spTree>
    <p:extLst>
      <p:ext uri="{BB962C8B-B14F-4D97-AF65-F5344CB8AC3E}">
        <p14:creationId xmlns:p14="http://schemas.microsoft.com/office/powerpoint/2010/main" val="149350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1B4D-BFF6-3872-F41D-AE88FE54A4DD}"/>
              </a:ext>
            </a:extLst>
          </p:cNvPr>
          <p:cNvSpPr>
            <a:spLocks noGrp="1"/>
          </p:cNvSpPr>
          <p:nvPr>
            <p:ph type="ctrTitle"/>
          </p:nvPr>
        </p:nvSpPr>
        <p:spPr/>
        <p:txBody>
          <a:bodyPr/>
          <a:lstStyle/>
          <a:p>
            <a:r>
              <a:rPr lang="en-US" dirty="0"/>
              <a:t>Data Analysis on SPSS</a:t>
            </a:r>
            <a:endParaRPr lang="en-IN" dirty="0"/>
          </a:p>
        </p:txBody>
      </p:sp>
      <p:sp>
        <p:nvSpPr>
          <p:cNvPr id="3" name="Subtitle 2">
            <a:extLst>
              <a:ext uri="{FF2B5EF4-FFF2-40B4-BE49-F238E27FC236}">
                <a16:creationId xmlns:a16="http://schemas.microsoft.com/office/drawing/2014/main" id="{8F4AB4EF-6CD1-B7F5-50EE-22452D263C3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51687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79A6-566E-CD67-CCB1-3814BCB86F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D0B6A4-CD90-EF71-F74E-2916D8B4B7B0}"/>
              </a:ext>
            </a:extLst>
          </p:cNvPr>
          <p:cNvSpPr>
            <a:spLocks noGrp="1"/>
          </p:cNvSpPr>
          <p:nvPr>
            <p:ph idx="1"/>
          </p:nvPr>
        </p:nvSpPr>
        <p:spPr/>
        <p:txBody>
          <a:bodyPr/>
          <a:lstStyle/>
          <a:p>
            <a:pPr indent="0">
              <a:lnSpc>
                <a:spcPct val="107000"/>
              </a:lnSpc>
              <a:spcBef>
                <a:spcPts val="1200"/>
              </a:spcBef>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 new window will pop up.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Select the second file and then click on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Continue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1200"/>
              </a:spcBef>
              <a:spcAft>
                <a:spcPts val="800"/>
              </a:spcAft>
              <a:buNone/>
            </a:pPr>
            <a:r>
              <a:rPr lang="en-IN" sz="1800" kern="100" dirty="0">
                <a:latin typeface="Times New Roman" panose="02020603050405020304" pitchFamily="18" charset="0"/>
                <a:ea typeface="Calibri" panose="020F0502020204030204" pitchFamily="34" charset="0"/>
                <a:cs typeface="Times New Roman" panose="02020603050405020304" pitchFamily="18" charset="0"/>
              </a:rPr>
              <a:t>The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two files </a:t>
            </a:r>
            <a:r>
              <a:rPr lang="en-IN" sz="1800" kern="100" dirty="0">
                <a:latin typeface="Times New Roman" panose="02020603050405020304" pitchFamily="18" charset="0"/>
                <a:ea typeface="Calibri" panose="020F0502020204030204" pitchFamily="34" charset="0"/>
                <a:cs typeface="Times New Roman" panose="02020603050405020304" pitchFamily="18" charset="0"/>
              </a:rPr>
              <a:t>would be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merged successfully.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1200"/>
              </a:spcBef>
              <a:spcAft>
                <a:spcPts val="800"/>
              </a:spcAft>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Save the new data-set in your desired folder.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115A4C4-459F-6F31-49B7-8069BC9124FB}"/>
              </a:ext>
            </a:extLst>
          </p:cNvPr>
          <p:cNvPicPr>
            <a:picLocks noChangeAspect="1"/>
          </p:cNvPicPr>
          <p:nvPr/>
        </p:nvPicPr>
        <p:blipFill>
          <a:blip r:embed="rId2"/>
          <a:stretch>
            <a:fillRect/>
          </a:stretch>
        </p:blipFill>
        <p:spPr>
          <a:xfrm>
            <a:off x="5924863" y="2905039"/>
            <a:ext cx="5586189" cy="2452052"/>
          </a:xfrm>
          <a:prstGeom prst="rect">
            <a:avLst/>
          </a:prstGeom>
        </p:spPr>
      </p:pic>
    </p:spTree>
    <p:extLst>
      <p:ext uri="{BB962C8B-B14F-4D97-AF65-F5344CB8AC3E}">
        <p14:creationId xmlns:p14="http://schemas.microsoft.com/office/powerpoint/2010/main" val="2842874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9943-CDE8-48C9-9517-75FE47C4BC47}"/>
              </a:ext>
            </a:extLst>
          </p:cNvPr>
          <p:cNvSpPr>
            <a:spLocks noGrp="1"/>
          </p:cNvSpPr>
          <p:nvPr>
            <p:ph type="title"/>
          </p:nvPr>
        </p:nvSpPr>
        <p:spPr/>
        <p:txBody>
          <a:bodyPr/>
          <a:lstStyle/>
          <a:p>
            <a:r>
              <a:rPr lang="en-US" dirty="0"/>
              <a:t>Defining the proper attributes:</a:t>
            </a:r>
            <a:br>
              <a:rPr lang="en-US" dirty="0"/>
            </a:br>
            <a:endParaRPr lang="en-IN" dirty="0"/>
          </a:p>
        </p:txBody>
      </p:sp>
      <p:pic>
        <p:nvPicPr>
          <p:cNvPr id="7" name="Content Placeholder 6">
            <a:extLst>
              <a:ext uri="{FF2B5EF4-FFF2-40B4-BE49-F238E27FC236}">
                <a16:creationId xmlns:a16="http://schemas.microsoft.com/office/drawing/2014/main" id="{7A7BDFDA-6C7F-E916-10B4-5C4788892A58}"/>
              </a:ext>
            </a:extLst>
          </p:cNvPr>
          <p:cNvPicPr>
            <a:picLocks noGrp="1" noChangeAspect="1"/>
          </p:cNvPicPr>
          <p:nvPr>
            <p:ph idx="1"/>
          </p:nvPr>
        </p:nvPicPr>
        <p:blipFill>
          <a:blip r:embed="rId2"/>
          <a:stretch>
            <a:fillRect/>
          </a:stretch>
        </p:blipFill>
        <p:spPr>
          <a:xfrm>
            <a:off x="935226" y="1898333"/>
            <a:ext cx="1789159" cy="964940"/>
          </a:xfrm>
          <a:prstGeom prst="rect">
            <a:avLst/>
          </a:prstGeom>
        </p:spPr>
      </p:pic>
      <p:sp>
        <p:nvSpPr>
          <p:cNvPr id="9" name="TextBox 8">
            <a:extLst>
              <a:ext uri="{FF2B5EF4-FFF2-40B4-BE49-F238E27FC236}">
                <a16:creationId xmlns:a16="http://schemas.microsoft.com/office/drawing/2014/main" id="{DF6360F3-117D-7415-A814-4065AC59EA61}"/>
              </a:ext>
            </a:extLst>
          </p:cNvPr>
          <p:cNvSpPr txBox="1"/>
          <p:nvPr/>
        </p:nvSpPr>
        <p:spPr>
          <a:xfrm>
            <a:off x="838200" y="1386010"/>
            <a:ext cx="6096000" cy="369332"/>
          </a:xfrm>
          <a:prstGeom prst="rect">
            <a:avLst/>
          </a:prstGeom>
          <a:noFill/>
        </p:spPr>
        <p:txBody>
          <a:bodyPr wrap="square">
            <a:spAutoFit/>
          </a:bodyPr>
          <a:lstStyle/>
          <a:p>
            <a:r>
              <a:rPr lang="en-US" dirty="0"/>
              <a:t>Select Variable View from the bottom left corner.</a:t>
            </a:r>
            <a:endParaRPr lang="en-IN" dirty="0"/>
          </a:p>
        </p:txBody>
      </p:sp>
      <p:pic>
        <p:nvPicPr>
          <p:cNvPr id="10" name="Picture 9">
            <a:extLst>
              <a:ext uri="{FF2B5EF4-FFF2-40B4-BE49-F238E27FC236}">
                <a16:creationId xmlns:a16="http://schemas.microsoft.com/office/drawing/2014/main" id="{2DBAB73E-F294-89CA-952E-85FD6CD80478}"/>
              </a:ext>
            </a:extLst>
          </p:cNvPr>
          <p:cNvPicPr>
            <a:picLocks noChangeAspect="1"/>
          </p:cNvPicPr>
          <p:nvPr/>
        </p:nvPicPr>
        <p:blipFill>
          <a:blip r:embed="rId3"/>
          <a:stretch>
            <a:fillRect/>
          </a:stretch>
        </p:blipFill>
        <p:spPr>
          <a:xfrm>
            <a:off x="3200585" y="1755342"/>
            <a:ext cx="7665268" cy="4021901"/>
          </a:xfrm>
          <a:prstGeom prst="rect">
            <a:avLst/>
          </a:prstGeom>
        </p:spPr>
      </p:pic>
      <p:sp>
        <p:nvSpPr>
          <p:cNvPr id="12" name="TextBox 11">
            <a:extLst>
              <a:ext uri="{FF2B5EF4-FFF2-40B4-BE49-F238E27FC236}">
                <a16:creationId xmlns:a16="http://schemas.microsoft.com/office/drawing/2014/main" id="{84C7BF83-B048-97B0-B7D8-5D2D80705445}"/>
              </a:ext>
            </a:extLst>
          </p:cNvPr>
          <p:cNvSpPr txBox="1"/>
          <p:nvPr/>
        </p:nvSpPr>
        <p:spPr>
          <a:xfrm>
            <a:off x="838200" y="5920234"/>
            <a:ext cx="6096000"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Also changed the </a:t>
            </a:r>
            <a:r>
              <a:rPr lang="en-IN" sz="1800" b="1" dirty="0">
                <a:effectLst/>
                <a:latin typeface="Times New Roman" panose="02020603050405020304" pitchFamily="18" charset="0"/>
                <a:ea typeface="Calibri" panose="020F0502020204030204" pitchFamily="34" charset="0"/>
              </a:rPr>
              <a:t>Measure</a:t>
            </a:r>
            <a:r>
              <a:rPr lang="en-IN" sz="1800" dirty="0">
                <a:effectLst/>
                <a:latin typeface="Times New Roman" panose="02020603050405020304" pitchFamily="18" charset="0"/>
                <a:ea typeface="Calibri" panose="020F0502020204030204" pitchFamily="34" charset="0"/>
              </a:rPr>
              <a:t> section according to the given data.</a:t>
            </a:r>
            <a:endParaRPr lang="en-IN" dirty="0"/>
          </a:p>
        </p:txBody>
      </p:sp>
    </p:spTree>
    <p:extLst>
      <p:ext uri="{BB962C8B-B14F-4D97-AF65-F5344CB8AC3E}">
        <p14:creationId xmlns:p14="http://schemas.microsoft.com/office/powerpoint/2010/main" val="203159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D3AF4-9626-E0C1-8708-139CE2AC2C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54892C-43A7-4873-BEF8-DDFED85E65DE}"/>
              </a:ext>
            </a:extLst>
          </p:cNvPr>
          <p:cNvSpPr>
            <a:spLocks noGrp="1"/>
          </p:cNvSpPr>
          <p:nvPr>
            <p:ph idx="1"/>
          </p:nvPr>
        </p:nvSpPr>
        <p:spPr/>
        <p:txBody>
          <a:bodyPr/>
          <a:lstStyle/>
          <a:p>
            <a:pPr marL="0" indent="0">
              <a:buNone/>
            </a:pPr>
            <a:r>
              <a:rPr lang="en-IN" sz="1800" dirty="0">
                <a:latin typeface="Times New Roman" panose="02020603050405020304" pitchFamily="18" charset="0"/>
                <a:ea typeface="Calibri" panose="020F0502020204030204" pitchFamily="34" charset="0"/>
              </a:rPr>
              <a:t>A</a:t>
            </a:r>
            <a:r>
              <a:rPr lang="en-IN" sz="1800" dirty="0">
                <a:effectLst/>
                <a:latin typeface="Times New Roman" panose="02020603050405020304" pitchFamily="18" charset="0"/>
                <a:ea typeface="Calibri" panose="020F0502020204030204" pitchFamily="34" charset="0"/>
              </a:rPr>
              <a:t>ssign Labels for the code numbers of origin (1,2 and 3)</a:t>
            </a:r>
          </a:p>
          <a:p>
            <a:pPr marL="0" indent="0">
              <a:buNone/>
            </a:pPr>
            <a:endParaRPr lang="en-IN" dirty="0"/>
          </a:p>
        </p:txBody>
      </p:sp>
      <p:pic>
        <p:nvPicPr>
          <p:cNvPr id="6" name="Picture 5">
            <a:extLst>
              <a:ext uri="{FF2B5EF4-FFF2-40B4-BE49-F238E27FC236}">
                <a16:creationId xmlns:a16="http://schemas.microsoft.com/office/drawing/2014/main" id="{3E58E028-B828-C29E-0648-3883D19D453E}"/>
              </a:ext>
            </a:extLst>
          </p:cNvPr>
          <p:cNvPicPr>
            <a:picLocks noChangeAspect="1"/>
          </p:cNvPicPr>
          <p:nvPr/>
        </p:nvPicPr>
        <p:blipFill>
          <a:blip r:embed="rId2"/>
          <a:stretch>
            <a:fillRect/>
          </a:stretch>
        </p:blipFill>
        <p:spPr>
          <a:xfrm>
            <a:off x="838200" y="2328682"/>
            <a:ext cx="10088418" cy="4397076"/>
          </a:xfrm>
          <a:prstGeom prst="rect">
            <a:avLst/>
          </a:prstGeom>
        </p:spPr>
      </p:pic>
    </p:spTree>
    <p:extLst>
      <p:ext uri="{BB962C8B-B14F-4D97-AF65-F5344CB8AC3E}">
        <p14:creationId xmlns:p14="http://schemas.microsoft.com/office/powerpoint/2010/main" val="4092044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6DE9F9-E00A-9E11-8B8D-1824910EF6A8}"/>
              </a:ext>
            </a:extLst>
          </p:cNvPr>
          <p:cNvPicPr>
            <a:picLocks noGrp="1" noChangeAspect="1"/>
          </p:cNvPicPr>
          <p:nvPr>
            <p:ph idx="1"/>
          </p:nvPr>
        </p:nvPicPr>
        <p:blipFill rotWithShape="1">
          <a:blip r:embed="rId2"/>
          <a:srcRect b="50000"/>
          <a:stretch/>
        </p:blipFill>
        <p:spPr>
          <a:xfrm>
            <a:off x="655783" y="171681"/>
            <a:ext cx="9008084" cy="4852901"/>
          </a:xfrm>
          <a:prstGeom prst="rect">
            <a:avLst/>
          </a:prstGeom>
        </p:spPr>
      </p:pic>
    </p:spTree>
    <p:extLst>
      <p:ext uri="{BB962C8B-B14F-4D97-AF65-F5344CB8AC3E}">
        <p14:creationId xmlns:p14="http://schemas.microsoft.com/office/powerpoint/2010/main" val="58434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0512B7-EFAA-4E3F-1BB8-6EDECF012961}"/>
              </a:ext>
            </a:extLst>
          </p:cNvPr>
          <p:cNvPicPr>
            <a:picLocks noGrp="1" noChangeAspect="1"/>
          </p:cNvPicPr>
          <p:nvPr>
            <p:ph idx="1"/>
          </p:nvPr>
        </p:nvPicPr>
        <p:blipFill rotWithShape="1">
          <a:blip r:embed="rId2"/>
          <a:srcRect t="47832"/>
          <a:stretch/>
        </p:blipFill>
        <p:spPr>
          <a:xfrm>
            <a:off x="631485" y="840509"/>
            <a:ext cx="9667060" cy="5433664"/>
          </a:xfrm>
          <a:prstGeom prst="rect">
            <a:avLst/>
          </a:prstGeom>
        </p:spPr>
      </p:pic>
    </p:spTree>
    <p:extLst>
      <p:ext uri="{BB962C8B-B14F-4D97-AF65-F5344CB8AC3E}">
        <p14:creationId xmlns:p14="http://schemas.microsoft.com/office/powerpoint/2010/main" val="3798610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1FC833D-FF18-E903-1113-AC114990AF71}"/>
              </a:ext>
            </a:extLst>
          </p:cNvPr>
          <p:cNvSpPr>
            <a:spLocks noGrp="1"/>
          </p:cNvSpPr>
          <p:nvPr>
            <p:ph idx="1"/>
          </p:nvPr>
        </p:nvSpPr>
        <p:spPr>
          <a:xfrm>
            <a:off x="838200" y="680316"/>
            <a:ext cx="10515600" cy="4351338"/>
          </a:xfrm>
        </p:spPr>
        <p:txBody>
          <a:bodyPr>
            <a:normAutofit fontScale="77500" lnSpcReduction="20000"/>
          </a:bodyPr>
          <a:lstStyle/>
          <a:p>
            <a:r>
              <a:rPr lang="en-US" dirty="0"/>
              <a:t>Converting Miles Per Gallon (mpg) to Liters Per 100 Kilometers:</a:t>
            </a:r>
          </a:p>
          <a:p>
            <a:endParaRPr lang="en-US" dirty="0"/>
          </a:p>
          <a:p>
            <a:pPr marL="0" indent="0">
              <a:buNone/>
            </a:pPr>
            <a:r>
              <a:rPr lang="en-US" dirty="0"/>
              <a:t>	Select Transform &gt; Compute Variable. A new menu will appear.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1.	Under the Target Variable section, write LP100K. Then under the Numeric Expression section, enter the formula: (100*3.785)/(1.609*mpg)</a:t>
            </a:r>
          </a:p>
          <a:p>
            <a:endParaRPr lang="en-US" dirty="0"/>
          </a:p>
          <a:p>
            <a:r>
              <a:rPr lang="en-US" dirty="0"/>
              <a:t>2.	Click on OK. Hence, you can see a new column as LP100K.</a:t>
            </a:r>
          </a:p>
          <a:p>
            <a:endParaRPr lang="en-IN" dirty="0"/>
          </a:p>
        </p:txBody>
      </p:sp>
      <p:pic>
        <p:nvPicPr>
          <p:cNvPr id="7" name="Picture 6">
            <a:extLst>
              <a:ext uri="{FF2B5EF4-FFF2-40B4-BE49-F238E27FC236}">
                <a16:creationId xmlns:a16="http://schemas.microsoft.com/office/drawing/2014/main" id="{8EBCAA8D-E0C9-92D5-0605-5E997BDA41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6381" y="1774535"/>
            <a:ext cx="6470317" cy="987137"/>
          </a:xfrm>
          <a:prstGeom prst="rect">
            <a:avLst/>
          </a:prstGeom>
          <a:noFill/>
        </p:spPr>
      </p:pic>
    </p:spTree>
    <p:extLst>
      <p:ext uri="{BB962C8B-B14F-4D97-AF65-F5344CB8AC3E}">
        <p14:creationId xmlns:p14="http://schemas.microsoft.com/office/powerpoint/2010/main" val="38396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3782-67CF-52C2-3433-11FCDBA20F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DA1DDA-C702-ABC2-B83C-DF997587470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2FC35E5-A447-02F2-7691-13496A5C19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7782" y="588673"/>
            <a:ext cx="7130258" cy="5495926"/>
          </a:xfrm>
          <a:prstGeom prst="rect">
            <a:avLst/>
          </a:prstGeom>
          <a:noFill/>
        </p:spPr>
      </p:pic>
    </p:spTree>
    <p:extLst>
      <p:ext uri="{BB962C8B-B14F-4D97-AF65-F5344CB8AC3E}">
        <p14:creationId xmlns:p14="http://schemas.microsoft.com/office/powerpoint/2010/main" val="1757074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93541C-3624-2CF9-96E7-43A0B9488DED}"/>
              </a:ext>
            </a:extLst>
          </p:cNvPr>
          <p:cNvPicPr>
            <a:picLocks noGrp="1" noChangeAspect="1"/>
          </p:cNvPicPr>
          <p:nvPr>
            <p:ph idx="1"/>
          </p:nvPr>
        </p:nvPicPr>
        <p:blipFill>
          <a:blip r:embed="rId2"/>
          <a:stretch>
            <a:fillRect/>
          </a:stretch>
        </p:blipFill>
        <p:spPr>
          <a:xfrm>
            <a:off x="470713" y="221674"/>
            <a:ext cx="10363541" cy="6529998"/>
          </a:xfrm>
          <a:prstGeom prst="rect">
            <a:avLst/>
          </a:prstGeom>
        </p:spPr>
      </p:pic>
    </p:spTree>
    <p:extLst>
      <p:ext uri="{BB962C8B-B14F-4D97-AF65-F5344CB8AC3E}">
        <p14:creationId xmlns:p14="http://schemas.microsoft.com/office/powerpoint/2010/main" val="233886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B40872-46A5-80AD-86C4-7ACF5918FDC7}"/>
              </a:ext>
            </a:extLst>
          </p:cNvPr>
          <p:cNvPicPr>
            <a:picLocks noChangeAspect="1"/>
          </p:cNvPicPr>
          <p:nvPr/>
        </p:nvPicPr>
        <p:blipFill>
          <a:blip r:embed="rId2"/>
          <a:stretch>
            <a:fillRect/>
          </a:stretch>
        </p:blipFill>
        <p:spPr>
          <a:xfrm>
            <a:off x="555238" y="655783"/>
            <a:ext cx="11315081" cy="4156362"/>
          </a:xfrm>
          <a:prstGeom prst="rect">
            <a:avLst/>
          </a:prstGeom>
        </p:spPr>
      </p:pic>
    </p:spTree>
    <p:extLst>
      <p:ext uri="{BB962C8B-B14F-4D97-AF65-F5344CB8AC3E}">
        <p14:creationId xmlns:p14="http://schemas.microsoft.com/office/powerpoint/2010/main" val="1112388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535C1-A098-21C5-7519-59FBF77028F6}"/>
              </a:ext>
            </a:extLst>
          </p:cNvPr>
          <p:cNvSpPr txBox="1"/>
          <p:nvPr/>
        </p:nvSpPr>
        <p:spPr>
          <a:xfrm>
            <a:off x="766617" y="544945"/>
            <a:ext cx="10446327" cy="2222275"/>
          </a:xfrm>
          <a:prstGeom prst="rect">
            <a:avLst/>
          </a:prstGeom>
          <a:noFill/>
        </p:spPr>
        <p:txBody>
          <a:bodyPr wrap="square">
            <a:spAutoFit/>
          </a:bodyPr>
          <a:lstStyle/>
          <a:p>
            <a:pPr>
              <a:lnSpc>
                <a:spcPct val="107000"/>
              </a:lnSpc>
              <a:spcAft>
                <a:spcPts val="1020"/>
              </a:spcAft>
            </a:pPr>
            <a:r>
              <a:rPr lang="en-IN" sz="28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After that new output file will be created with all </a:t>
            </a:r>
            <a:r>
              <a:rPr lang="en-IN" sz="2400" b="1" kern="0" dirty="0">
                <a:solidFill>
                  <a:srgbClr val="010205"/>
                </a:solidFill>
                <a:effectLst/>
                <a:latin typeface="Times New Roman" panose="02020603050405020304" pitchFamily="18" charset="0"/>
                <a:ea typeface="Calibri" panose="020F0502020204030204" pitchFamily="34" charset="0"/>
                <a:cs typeface="Times New Roman" panose="02020603050405020304" pitchFamily="18" charset="0"/>
              </a:rPr>
              <a:t>Descriptive Statistics</a:t>
            </a:r>
            <a:r>
              <a:rPr lang="en-IN" sz="28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 will be generated in it.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DESCRIPTIVES VARIABLES=mpg engine horse weight accel LP100K</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/STATISTICS=MEAN SUM STDDEV VARIANCE RANGE MIN MAX SEMEAN KURTOSIS.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436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37F2-CA5C-397E-DC63-33914947EAF0}"/>
              </a:ext>
            </a:extLst>
          </p:cNvPr>
          <p:cNvSpPr>
            <a:spLocks noGrp="1"/>
          </p:cNvSpPr>
          <p:nvPr>
            <p:ph type="title"/>
          </p:nvPr>
        </p:nvSpPr>
        <p:spPr/>
        <p:txBody>
          <a:bodyPr/>
          <a:lstStyle/>
          <a:p>
            <a:r>
              <a:rPr lang="en-US" dirty="0"/>
              <a:t>What is SPSS ?</a:t>
            </a:r>
            <a:endParaRPr lang="en-IN" dirty="0"/>
          </a:p>
        </p:txBody>
      </p:sp>
      <p:sp>
        <p:nvSpPr>
          <p:cNvPr id="3" name="Content Placeholder 2">
            <a:extLst>
              <a:ext uri="{FF2B5EF4-FFF2-40B4-BE49-F238E27FC236}">
                <a16:creationId xmlns:a16="http://schemas.microsoft.com/office/drawing/2014/main" id="{A6CEBC64-6A6B-6FF7-6822-D210A6D6517C}"/>
              </a:ext>
            </a:extLst>
          </p:cNvPr>
          <p:cNvSpPr>
            <a:spLocks noGrp="1"/>
          </p:cNvSpPr>
          <p:nvPr>
            <p:ph idx="1"/>
          </p:nvPr>
        </p:nvSpPr>
        <p:spPr/>
        <p:txBody>
          <a:bodyPr/>
          <a:lstStyle/>
          <a:p>
            <a:pPr marL="0" indent="0">
              <a:buNone/>
            </a:pPr>
            <a:r>
              <a:rPr lang="en-US" dirty="0"/>
              <a:t>(Statistical Package for the Social Sciences), also known as IBM SPSS Statistics, is a software package used for the analysis of statistical data.</a:t>
            </a:r>
            <a:endParaRPr lang="en-IN" dirty="0"/>
          </a:p>
        </p:txBody>
      </p:sp>
    </p:spTree>
    <p:extLst>
      <p:ext uri="{BB962C8B-B14F-4D97-AF65-F5344CB8AC3E}">
        <p14:creationId xmlns:p14="http://schemas.microsoft.com/office/powerpoint/2010/main" val="84116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4518C5-0FD6-283F-3AD8-5A7CACF3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9" y="1108364"/>
            <a:ext cx="11630516" cy="4571532"/>
          </a:xfrm>
          <a:prstGeom prst="rect">
            <a:avLst/>
          </a:prstGeom>
        </p:spPr>
      </p:pic>
    </p:spTree>
    <p:extLst>
      <p:ext uri="{BB962C8B-B14F-4D97-AF65-F5344CB8AC3E}">
        <p14:creationId xmlns:p14="http://schemas.microsoft.com/office/powerpoint/2010/main" val="2086585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E9E9FC-72F2-6888-AF8B-10E194A0A871}"/>
              </a:ext>
            </a:extLst>
          </p:cNvPr>
          <p:cNvPicPr>
            <a:picLocks noChangeAspect="1"/>
          </p:cNvPicPr>
          <p:nvPr/>
        </p:nvPicPr>
        <p:blipFill>
          <a:blip r:embed="rId2"/>
          <a:stretch>
            <a:fillRect/>
          </a:stretch>
        </p:blipFill>
        <p:spPr>
          <a:xfrm>
            <a:off x="489527" y="36078"/>
            <a:ext cx="11176000" cy="6763483"/>
          </a:xfrm>
          <a:prstGeom prst="rect">
            <a:avLst/>
          </a:prstGeom>
        </p:spPr>
      </p:pic>
    </p:spTree>
    <p:extLst>
      <p:ext uri="{BB962C8B-B14F-4D97-AF65-F5344CB8AC3E}">
        <p14:creationId xmlns:p14="http://schemas.microsoft.com/office/powerpoint/2010/main" val="3569439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6EE5B-27B3-1BA3-5306-42D1DB0F77F0}"/>
              </a:ext>
            </a:extLst>
          </p:cNvPr>
          <p:cNvPicPr>
            <a:picLocks noChangeAspect="1"/>
          </p:cNvPicPr>
          <p:nvPr/>
        </p:nvPicPr>
        <p:blipFill>
          <a:blip r:embed="rId2"/>
          <a:stretch>
            <a:fillRect/>
          </a:stretch>
        </p:blipFill>
        <p:spPr>
          <a:xfrm>
            <a:off x="31407" y="969817"/>
            <a:ext cx="11892738" cy="4822485"/>
          </a:xfrm>
          <a:prstGeom prst="rect">
            <a:avLst/>
          </a:prstGeom>
        </p:spPr>
      </p:pic>
    </p:spTree>
    <p:extLst>
      <p:ext uri="{BB962C8B-B14F-4D97-AF65-F5344CB8AC3E}">
        <p14:creationId xmlns:p14="http://schemas.microsoft.com/office/powerpoint/2010/main" val="581991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34DAF-D433-4C65-1896-AE5219C0751E}"/>
              </a:ext>
            </a:extLst>
          </p:cNvPr>
          <p:cNvPicPr>
            <a:picLocks noChangeAspect="1"/>
          </p:cNvPicPr>
          <p:nvPr/>
        </p:nvPicPr>
        <p:blipFill>
          <a:blip r:embed="rId2"/>
          <a:stretch>
            <a:fillRect/>
          </a:stretch>
        </p:blipFill>
        <p:spPr>
          <a:xfrm>
            <a:off x="170644" y="757382"/>
            <a:ext cx="11494883" cy="5182800"/>
          </a:xfrm>
          <a:prstGeom prst="rect">
            <a:avLst/>
          </a:prstGeom>
        </p:spPr>
      </p:pic>
    </p:spTree>
    <p:extLst>
      <p:ext uri="{BB962C8B-B14F-4D97-AF65-F5344CB8AC3E}">
        <p14:creationId xmlns:p14="http://schemas.microsoft.com/office/powerpoint/2010/main" val="2853029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B3234-845B-9C59-FD17-212923CB0941}"/>
              </a:ext>
            </a:extLst>
          </p:cNvPr>
          <p:cNvPicPr>
            <a:picLocks noChangeAspect="1"/>
          </p:cNvPicPr>
          <p:nvPr/>
        </p:nvPicPr>
        <p:blipFill>
          <a:blip r:embed="rId2"/>
          <a:stretch>
            <a:fillRect/>
          </a:stretch>
        </p:blipFill>
        <p:spPr>
          <a:xfrm>
            <a:off x="674253" y="164579"/>
            <a:ext cx="7592291" cy="6512995"/>
          </a:xfrm>
          <a:prstGeom prst="rect">
            <a:avLst/>
          </a:prstGeom>
        </p:spPr>
      </p:pic>
    </p:spTree>
    <p:extLst>
      <p:ext uri="{BB962C8B-B14F-4D97-AF65-F5344CB8AC3E}">
        <p14:creationId xmlns:p14="http://schemas.microsoft.com/office/powerpoint/2010/main" val="3461712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4CA35-6C8A-20D1-7025-DC73BE79C464}"/>
              </a:ext>
            </a:extLst>
          </p:cNvPr>
          <p:cNvPicPr>
            <a:picLocks noChangeAspect="1"/>
          </p:cNvPicPr>
          <p:nvPr/>
        </p:nvPicPr>
        <p:blipFill>
          <a:blip r:embed="rId2"/>
          <a:stretch>
            <a:fillRect/>
          </a:stretch>
        </p:blipFill>
        <p:spPr>
          <a:xfrm>
            <a:off x="654227" y="778637"/>
            <a:ext cx="5201628" cy="4800338"/>
          </a:xfrm>
          <a:prstGeom prst="rect">
            <a:avLst/>
          </a:prstGeom>
        </p:spPr>
      </p:pic>
      <p:pic>
        <p:nvPicPr>
          <p:cNvPr id="5" name="Picture 4">
            <a:extLst>
              <a:ext uri="{FF2B5EF4-FFF2-40B4-BE49-F238E27FC236}">
                <a16:creationId xmlns:a16="http://schemas.microsoft.com/office/drawing/2014/main" id="{DB655840-325A-EFDB-981D-626173653CD4}"/>
              </a:ext>
            </a:extLst>
          </p:cNvPr>
          <p:cNvPicPr>
            <a:picLocks noChangeAspect="1"/>
          </p:cNvPicPr>
          <p:nvPr/>
        </p:nvPicPr>
        <p:blipFill>
          <a:blip r:embed="rId3"/>
          <a:stretch>
            <a:fillRect/>
          </a:stretch>
        </p:blipFill>
        <p:spPr>
          <a:xfrm>
            <a:off x="6336147" y="1008155"/>
            <a:ext cx="4919349" cy="4318770"/>
          </a:xfrm>
          <a:prstGeom prst="rect">
            <a:avLst/>
          </a:prstGeom>
        </p:spPr>
      </p:pic>
    </p:spTree>
    <p:extLst>
      <p:ext uri="{BB962C8B-B14F-4D97-AF65-F5344CB8AC3E}">
        <p14:creationId xmlns:p14="http://schemas.microsoft.com/office/powerpoint/2010/main" val="66273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F68AF-1F41-5E40-C739-1B1BB0AF1548}"/>
              </a:ext>
            </a:extLst>
          </p:cNvPr>
          <p:cNvPicPr>
            <a:picLocks noChangeAspect="1"/>
          </p:cNvPicPr>
          <p:nvPr/>
        </p:nvPicPr>
        <p:blipFill>
          <a:blip r:embed="rId2"/>
          <a:stretch>
            <a:fillRect/>
          </a:stretch>
        </p:blipFill>
        <p:spPr>
          <a:xfrm>
            <a:off x="923635" y="0"/>
            <a:ext cx="9439565" cy="6559697"/>
          </a:xfrm>
          <a:prstGeom prst="rect">
            <a:avLst/>
          </a:prstGeom>
        </p:spPr>
      </p:pic>
    </p:spTree>
    <p:extLst>
      <p:ext uri="{BB962C8B-B14F-4D97-AF65-F5344CB8AC3E}">
        <p14:creationId xmlns:p14="http://schemas.microsoft.com/office/powerpoint/2010/main" val="70798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092D4-35CF-EE0B-737B-EF5A36C7ECC0}"/>
              </a:ext>
            </a:extLst>
          </p:cNvPr>
          <p:cNvPicPr>
            <a:picLocks noChangeAspect="1"/>
          </p:cNvPicPr>
          <p:nvPr/>
        </p:nvPicPr>
        <p:blipFill>
          <a:blip r:embed="rId2"/>
          <a:stretch>
            <a:fillRect/>
          </a:stretch>
        </p:blipFill>
        <p:spPr>
          <a:xfrm>
            <a:off x="599468" y="120073"/>
            <a:ext cx="10521114" cy="6333737"/>
          </a:xfrm>
          <a:prstGeom prst="rect">
            <a:avLst/>
          </a:prstGeom>
        </p:spPr>
      </p:pic>
    </p:spTree>
    <p:extLst>
      <p:ext uri="{BB962C8B-B14F-4D97-AF65-F5344CB8AC3E}">
        <p14:creationId xmlns:p14="http://schemas.microsoft.com/office/powerpoint/2010/main" val="1520797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5092B-679B-CBCB-3FB7-A045DA92BBD6}"/>
              </a:ext>
            </a:extLst>
          </p:cNvPr>
          <p:cNvPicPr>
            <a:picLocks noChangeAspect="1"/>
          </p:cNvPicPr>
          <p:nvPr/>
        </p:nvPicPr>
        <p:blipFill rotWithShape="1">
          <a:blip r:embed="rId2"/>
          <a:srcRect b="17614"/>
          <a:stretch/>
        </p:blipFill>
        <p:spPr>
          <a:xfrm>
            <a:off x="720435" y="275686"/>
            <a:ext cx="7546109" cy="5686045"/>
          </a:xfrm>
          <a:prstGeom prst="rect">
            <a:avLst/>
          </a:prstGeom>
        </p:spPr>
      </p:pic>
      <p:pic>
        <p:nvPicPr>
          <p:cNvPr id="5" name="Picture 4">
            <a:extLst>
              <a:ext uri="{FF2B5EF4-FFF2-40B4-BE49-F238E27FC236}">
                <a16:creationId xmlns:a16="http://schemas.microsoft.com/office/drawing/2014/main" id="{CE529988-1356-9DF8-0C73-639866D113B8}"/>
              </a:ext>
            </a:extLst>
          </p:cNvPr>
          <p:cNvPicPr>
            <a:picLocks noChangeAspect="1"/>
          </p:cNvPicPr>
          <p:nvPr/>
        </p:nvPicPr>
        <p:blipFill rotWithShape="1">
          <a:blip r:embed="rId2"/>
          <a:srcRect l="-1" t="81269" r="63223"/>
          <a:stretch/>
        </p:blipFill>
        <p:spPr>
          <a:xfrm>
            <a:off x="8501377" y="1958110"/>
            <a:ext cx="3157688" cy="1470890"/>
          </a:xfrm>
          <a:prstGeom prst="rect">
            <a:avLst/>
          </a:prstGeom>
        </p:spPr>
      </p:pic>
    </p:spTree>
    <p:extLst>
      <p:ext uri="{BB962C8B-B14F-4D97-AF65-F5344CB8AC3E}">
        <p14:creationId xmlns:p14="http://schemas.microsoft.com/office/powerpoint/2010/main" val="4075016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14442-F12B-0DE4-0D87-E32918FB657A}"/>
              </a:ext>
            </a:extLst>
          </p:cNvPr>
          <p:cNvPicPr>
            <a:picLocks noChangeAspect="1"/>
          </p:cNvPicPr>
          <p:nvPr/>
        </p:nvPicPr>
        <p:blipFill>
          <a:blip r:embed="rId2"/>
          <a:stretch>
            <a:fillRect/>
          </a:stretch>
        </p:blipFill>
        <p:spPr>
          <a:xfrm>
            <a:off x="365809" y="508001"/>
            <a:ext cx="11133464" cy="5675350"/>
          </a:xfrm>
          <a:prstGeom prst="rect">
            <a:avLst/>
          </a:prstGeom>
        </p:spPr>
      </p:pic>
    </p:spTree>
    <p:extLst>
      <p:ext uri="{BB962C8B-B14F-4D97-AF65-F5344CB8AC3E}">
        <p14:creationId xmlns:p14="http://schemas.microsoft.com/office/powerpoint/2010/main" val="368804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7C844-39B2-8B6C-0D41-AEEBD11E99D4}"/>
              </a:ext>
            </a:extLst>
          </p:cNvPr>
          <p:cNvSpPr txBox="1"/>
          <p:nvPr/>
        </p:nvSpPr>
        <p:spPr>
          <a:xfrm>
            <a:off x="393403" y="1945758"/>
            <a:ext cx="11047227" cy="4524315"/>
          </a:xfrm>
          <a:prstGeom prst="rect">
            <a:avLst/>
          </a:prstGeom>
          <a:noFill/>
        </p:spPr>
        <p:txBody>
          <a:bodyPr wrap="square">
            <a:spAutoFit/>
          </a:bodyPr>
          <a:lstStyle/>
          <a:p>
            <a:r>
              <a:rPr lang="en-US" b="1" dirty="0"/>
              <a:t>Data Management: </a:t>
            </a:r>
          </a:p>
          <a:p>
            <a:endParaRPr lang="en-US" b="1" dirty="0"/>
          </a:p>
          <a:p>
            <a:r>
              <a:rPr lang="en-US" dirty="0"/>
              <a:t>SPSS allows you to import data from a variety of sources, including spreadsheets, databases, and text files. You can also clean and manipulate your data in SPSS, such as recoding variables, creating new variables, and handling missing data.</a:t>
            </a:r>
          </a:p>
          <a:p>
            <a:endParaRPr lang="en-US" dirty="0"/>
          </a:p>
          <a:p>
            <a:r>
              <a:rPr lang="en-US" b="1" dirty="0"/>
              <a:t>Data Visualization: </a:t>
            </a:r>
          </a:p>
          <a:p>
            <a:endParaRPr lang="en-US" b="1" dirty="0"/>
          </a:p>
          <a:p>
            <a:r>
              <a:rPr lang="en-US" dirty="0"/>
              <a:t>SPSS offers a wide range of tools for creating charts and graphs to help you visualize your data. This can be helpful for identifying patterns, trends, and relationships in your data.</a:t>
            </a:r>
          </a:p>
          <a:p>
            <a:endParaRPr lang="en-US" dirty="0"/>
          </a:p>
          <a:p>
            <a:r>
              <a:rPr lang="en-US" b="1" dirty="0"/>
              <a:t>Analysis:</a:t>
            </a:r>
          </a:p>
          <a:p>
            <a:endParaRPr lang="en-US" b="1" dirty="0"/>
          </a:p>
          <a:p>
            <a:r>
              <a:rPr lang="en-US" dirty="0"/>
              <a:t> SPSS offers a comprehensive set of statistical procedures, including descriptive statistics, hypothesis testing, regression analysis, and more. You can use SPSS to analyze complex data sets and answer your research questions.</a:t>
            </a:r>
          </a:p>
          <a:p>
            <a:endParaRPr lang="en-US" dirty="0"/>
          </a:p>
        </p:txBody>
      </p:sp>
      <p:sp>
        <p:nvSpPr>
          <p:cNvPr id="5" name="TextBox 4">
            <a:extLst>
              <a:ext uri="{FF2B5EF4-FFF2-40B4-BE49-F238E27FC236}">
                <a16:creationId xmlns:a16="http://schemas.microsoft.com/office/drawing/2014/main" id="{6DA1827C-23EA-5085-5BAB-5BFA559BD376}"/>
              </a:ext>
            </a:extLst>
          </p:cNvPr>
          <p:cNvSpPr txBox="1"/>
          <p:nvPr/>
        </p:nvSpPr>
        <p:spPr>
          <a:xfrm>
            <a:off x="691116" y="467832"/>
            <a:ext cx="10845210" cy="707886"/>
          </a:xfrm>
          <a:prstGeom prst="rect">
            <a:avLst/>
          </a:prstGeom>
          <a:noFill/>
        </p:spPr>
        <p:txBody>
          <a:bodyPr wrap="square" rtlCol="0">
            <a:spAutoFit/>
          </a:bodyPr>
          <a:lstStyle/>
          <a:p>
            <a:r>
              <a:rPr lang="en-US" sz="4000" b="1" dirty="0"/>
              <a:t>IMPORTANT FEATURES OF SPSS</a:t>
            </a:r>
            <a:endParaRPr lang="en-IN" sz="4000" b="1" dirty="0"/>
          </a:p>
        </p:txBody>
      </p:sp>
    </p:spTree>
    <p:extLst>
      <p:ext uri="{BB962C8B-B14F-4D97-AF65-F5344CB8AC3E}">
        <p14:creationId xmlns:p14="http://schemas.microsoft.com/office/powerpoint/2010/main" val="3701957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5A9FC-F1EC-FD79-735B-076FBFF5B710}"/>
              </a:ext>
            </a:extLst>
          </p:cNvPr>
          <p:cNvPicPr>
            <a:picLocks noChangeAspect="1"/>
          </p:cNvPicPr>
          <p:nvPr/>
        </p:nvPicPr>
        <p:blipFill>
          <a:blip r:embed="rId2"/>
          <a:stretch>
            <a:fillRect/>
          </a:stretch>
        </p:blipFill>
        <p:spPr>
          <a:xfrm>
            <a:off x="2110509" y="432038"/>
            <a:ext cx="7970981" cy="6165587"/>
          </a:xfrm>
          <a:prstGeom prst="rect">
            <a:avLst/>
          </a:prstGeom>
        </p:spPr>
      </p:pic>
    </p:spTree>
    <p:extLst>
      <p:ext uri="{BB962C8B-B14F-4D97-AF65-F5344CB8AC3E}">
        <p14:creationId xmlns:p14="http://schemas.microsoft.com/office/powerpoint/2010/main" val="2225585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2C2CF-2BC2-0A39-DB5E-6CE74A2158ED}"/>
              </a:ext>
            </a:extLst>
          </p:cNvPr>
          <p:cNvPicPr>
            <a:picLocks noChangeAspect="1"/>
          </p:cNvPicPr>
          <p:nvPr/>
        </p:nvPicPr>
        <p:blipFill>
          <a:blip r:embed="rId2"/>
          <a:stretch>
            <a:fillRect/>
          </a:stretch>
        </p:blipFill>
        <p:spPr>
          <a:xfrm>
            <a:off x="923636" y="30018"/>
            <a:ext cx="9947564" cy="6536971"/>
          </a:xfrm>
          <a:prstGeom prst="rect">
            <a:avLst/>
          </a:prstGeom>
        </p:spPr>
      </p:pic>
    </p:spTree>
    <p:extLst>
      <p:ext uri="{BB962C8B-B14F-4D97-AF65-F5344CB8AC3E}">
        <p14:creationId xmlns:p14="http://schemas.microsoft.com/office/powerpoint/2010/main" val="380157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75F31-1603-CCC8-0AC8-A2CEA3D9F95B}"/>
              </a:ext>
            </a:extLst>
          </p:cNvPr>
          <p:cNvPicPr>
            <a:picLocks noChangeAspect="1"/>
          </p:cNvPicPr>
          <p:nvPr/>
        </p:nvPicPr>
        <p:blipFill>
          <a:blip r:embed="rId2"/>
          <a:stretch>
            <a:fillRect/>
          </a:stretch>
        </p:blipFill>
        <p:spPr>
          <a:xfrm>
            <a:off x="1671782" y="9761"/>
            <a:ext cx="8723628" cy="6742021"/>
          </a:xfrm>
          <a:prstGeom prst="rect">
            <a:avLst/>
          </a:prstGeom>
        </p:spPr>
      </p:pic>
    </p:spTree>
    <p:extLst>
      <p:ext uri="{BB962C8B-B14F-4D97-AF65-F5344CB8AC3E}">
        <p14:creationId xmlns:p14="http://schemas.microsoft.com/office/powerpoint/2010/main" val="2056091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75A12-E270-4DC1-18EA-C5AC54402ABB}"/>
              </a:ext>
            </a:extLst>
          </p:cNvPr>
          <p:cNvPicPr>
            <a:picLocks noChangeAspect="1"/>
          </p:cNvPicPr>
          <p:nvPr/>
        </p:nvPicPr>
        <p:blipFill>
          <a:blip r:embed="rId2"/>
          <a:stretch>
            <a:fillRect/>
          </a:stretch>
        </p:blipFill>
        <p:spPr>
          <a:xfrm>
            <a:off x="2078182" y="80819"/>
            <a:ext cx="7998691" cy="6665575"/>
          </a:xfrm>
          <a:prstGeom prst="rect">
            <a:avLst/>
          </a:prstGeom>
        </p:spPr>
      </p:pic>
    </p:spTree>
    <p:extLst>
      <p:ext uri="{BB962C8B-B14F-4D97-AF65-F5344CB8AC3E}">
        <p14:creationId xmlns:p14="http://schemas.microsoft.com/office/powerpoint/2010/main" val="3596854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D5E5B-7F4F-B282-60F7-1B08AE3D7B46}"/>
              </a:ext>
            </a:extLst>
          </p:cNvPr>
          <p:cNvPicPr>
            <a:picLocks noChangeAspect="1"/>
          </p:cNvPicPr>
          <p:nvPr/>
        </p:nvPicPr>
        <p:blipFill>
          <a:blip r:embed="rId2"/>
          <a:stretch>
            <a:fillRect/>
          </a:stretch>
        </p:blipFill>
        <p:spPr>
          <a:xfrm>
            <a:off x="2937164" y="0"/>
            <a:ext cx="5848231" cy="5119880"/>
          </a:xfrm>
          <a:prstGeom prst="rect">
            <a:avLst/>
          </a:prstGeom>
        </p:spPr>
      </p:pic>
      <p:pic>
        <p:nvPicPr>
          <p:cNvPr id="5" name="Picture 4">
            <a:extLst>
              <a:ext uri="{FF2B5EF4-FFF2-40B4-BE49-F238E27FC236}">
                <a16:creationId xmlns:a16="http://schemas.microsoft.com/office/drawing/2014/main" id="{5FA5EC15-0636-52BB-DFF1-66461FCE61DA}"/>
              </a:ext>
            </a:extLst>
          </p:cNvPr>
          <p:cNvPicPr>
            <a:picLocks noChangeAspect="1"/>
          </p:cNvPicPr>
          <p:nvPr/>
        </p:nvPicPr>
        <p:blipFill>
          <a:blip r:embed="rId3"/>
          <a:stretch>
            <a:fillRect/>
          </a:stretch>
        </p:blipFill>
        <p:spPr>
          <a:xfrm>
            <a:off x="1702246" y="5009258"/>
            <a:ext cx="8787507" cy="1654505"/>
          </a:xfrm>
          <a:prstGeom prst="rect">
            <a:avLst/>
          </a:prstGeom>
        </p:spPr>
      </p:pic>
    </p:spTree>
    <p:extLst>
      <p:ext uri="{BB962C8B-B14F-4D97-AF65-F5344CB8AC3E}">
        <p14:creationId xmlns:p14="http://schemas.microsoft.com/office/powerpoint/2010/main" val="2611075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3458B-139B-3D9E-6966-13DC4579C243}"/>
              </a:ext>
            </a:extLst>
          </p:cNvPr>
          <p:cNvPicPr>
            <a:picLocks noChangeAspect="1"/>
          </p:cNvPicPr>
          <p:nvPr/>
        </p:nvPicPr>
        <p:blipFill>
          <a:blip r:embed="rId2"/>
          <a:stretch>
            <a:fillRect/>
          </a:stretch>
        </p:blipFill>
        <p:spPr>
          <a:xfrm>
            <a:off x="2272145" y="-17310"/>
            <a:ext cx="7666182" cy="6909267"/>
          </a:xfrm>
          <a:prstGeom prst="rect">
            <a:avLst/>
          </a:prstGeom>
        </p:spPr>
      </p:pic>
    </p:spTree>
    <p:extLst>
      <p:ext uri="{BB962C8B-B14F-4D97-AF65-F5344CB8AC3E}">
        <p14:creationId xmlns:p14="http://schemas.microsoft.com/office/powerpoint/2010/main" val="4035093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48EA5A-D5A5-1771-4605-0917B8F89B6F}"/>
              </a:ext>
            </a:extLst>
          </p:cNvPr>
          <p:cNvPicPr>
            <a:picLocks noChangeAspect="1"/>
          </p:cNvPicPr>
          <p:nvPr/>
        </p:nvPicPr>
        <p:blipFill>
          <a:blip r:embed="rId2"/>
          <a:stretch>
            <a:fillRect/>
          </a:stretch>
        </p:blipFill>
        <p:spPr>
          <a:xfrm>
            <a:off x="2272145" y="-1"/>
            <a:ext cx="6834909" cy="6845505"/>
          </a:xfrm>
          <a:prstGeom prst="rect">
            <a:avLst/>
          </a:prstGeom>
        </p:spPr>
      </p:pic>
    </p:spTree>
    <p:extLst>
      <p:ext uri="{BB962C8B-B14F-4D97-AF65-F5344CB8AC3E}">
        <p14:creationId xmlns:p14="http://schemas.microsoft.com/office/powerpoint/2010/main" val="4178371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ABE64-319D-6376-A87E-48A29C580311}"/>
              </a:ext>
            </a:extLst>
          </p:cNvPr>
          <p:cNvPicPr>
            <a:picLocks noChangeAspect="1"/>
          </p:cNvPicPr>
          <p:nvPr/>
        </p:nvPicPr>
        <p:blipFill>
          <a:blip r:embed="rId2"/>
          <a:stretch>
            <a:fillRect/>
          </a:stretch>
        </p:blipFill>
        <p:spPr>
          <a:xfrm>
            <a:off x="620244" y="1505528"/>
            <a:ext cx="11227604" cy="3943928"/>
          </a:xfrm>
          <a:prstGeom prst="rect">
            <a:avLst/>
          </a:prstGeom>
        </p:spPr>
      </p:pic>
    </p:spTree>
    <p:extLst>
      <p:ext uri="{BB962C8B-B14F-4D97-AF65-F5344CB8AC3E}">
        <p14:creationId xmlns:p14="http://schemas.microsoft.com/office/powerpoint/2010/main" val="3021149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D8717-7406-DEE0-3BD6-9DD4A14D0C71}"/>
              </a:ext>
            </a:extLst>
          </p:cNvPr>
          <p:cNvPicPr>
            <a:picLocks noChangeAspect="1"/>
          </p:cNvPicPr>
          <p:nvPr/>
        </p:nvPicPr>
        <p:blipFill>
          <a:blip r:embed="rId2"/>
          <a:stretch>
            <a:fillRect/>
          </a:stretch>
        </p:blipFill>
        <p:spPr>
          <a:xfrm>
            <a:off x="688594" y="1843066"/>
            <a:ext cx="10862653" cy="3329298"/>
          </a:xfrm>
          <a:prstGeom prst="rect">
            <a:avLst/>
          </a:prstGeom>
        </p:spPr>
      </p:pic>
    </p:spTree>
    <p:extLst>
      <p:ext uri="{BB962C8B-B14F-4D97-AF65-F5344CB8AC3E}">
        <p14:creationId xmlns:p14="http://schemas.microsoft.com/office/powerpoint/2010/main" val="3974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5178EE-A184-8EB0-4298-84CBC0741595}"/>
              </a:ext>
            </a:extLst>
          </p:cNvPr>
          <p:cNvSpPr txBox="1"/>
          <p:nvPr/>
        </p:nvSpPr>
        <p:spPr>
          <a:xfrm>
            <a:off x="609600" y="337372"/>
            <a:ext cx="5163127" cy="1754326"/>
          </a:xfrm>
          <a:prstGeom prst="rect">
            <a:avLst/>
          </a:prstGeom>
          <a:noFill/>
        </p:spPr>
        <p:txBody>
          <a:bodyPr wrap="square">
            <a:spAutoFit/>
          </a:bodyPr>
          <a:lstStyle/>
          <a:p>
            <a:r>
              <a:rPr lang="en-US" dirty="0"/>
              <a:t>Firstly we need to split file, so that we can analyzing groups of cases separately, here it would be Model year[year]Steps:</a:t>
            </a:r>
          </a:p>
          <a:p>
            <a:endParaRPr lang="en-US" dirty="0"/>
          </a:p>
          <a:p>
            <a:r>
              <a:rPr lang="en-US" dirty="0"/>
              <a:t>•	Go to the Data option of the Ribbon bar.</a:t>
            </a:r>
          </a:p>
          <a:p>
            <a:r>
              <a:rPr lang="en-US" dirty="0"/>
              <a:t>•	Then go for Split File at the bottom.</a:t>
            </a:r>
          </a:p>
        </p:txBody>
      </p:sp>
      <p:pic>
        <p:nvPicPr>
          <p:cNvPr id="5" name="Picture 4">
            <a:extLst>
              <a:ext uri="{FF2B5EF4-FFF2-40B4-BE49-F238E27FC236}">
                <a16:creationId xmlns:a16="http://schemas.microsoft.com/office/drawing/2014/main" id="{4618430B-CFE6-6FA4-6EEE-7C091F7BE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777" y="323048"/>
            <a:ext cx="2711913" cy="6211903"/>
          </a:xfrm>
          <a:prstGeom prst="rect">
            <a:avLst/>
          </a:prstGeom>
        </p:spPr>
      </p:pic>
    </p:spTree>
    <p:extLst>
      <p:ext uri="{BB962C8B-B14F-4D97-AF65-F5344CB8AC3E}">
        <p14:creationId xmlns:p14="http://schemas.microsoft.com/office/powerpoint/2010/main" val="98223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5BE91-398C-131B-6157-D7EE1BE3973C}"/>
              </a:ext>
            </a:extLst>
          </p:cNvPr>
          <p:cNvSpPr txBox="1"/>
          <p:nvPr/>
        </p:nvSpPr>
        <p:spPr>
          <a:xfrm>
            <a:off x="446567" y="478466"/>
            <a:ext cx="11323675" cy="5355312"/>
          </a:xfrm>
          <a:prstGeom prst="rect">
            <a:avLst/>
          </a:prstGeom>
          <a:noFill/>
        </p:spPr>
        <p:txBody>
          <a:bodyPr wrap="square">
            <a:spAutoFit/>
          </a:bodyPr>
          <a:lstStyle/>
          <a:p>
            <a:r>
              <a:rPr lang="en-US" b="1" dirty="0"/>
              <a:t>Easy to Use Interface</a:t>
            </a:r>
            <a:r>
              <a:rPr lang="en-US" dirty="0"/>
              <a:t>:</a:t>
            </a:r>
          </a:p>
          <a:p>
            <a:endParaRPr lang="en-US" dirty="0"/>
          </a:p>
          <a:p>
            <a:r>
              <a:rPr lang="en-US" dirty="0"/>
              <a:t> SPSS has a user-friendly interface that makes it easy to learn and use, even for those with no prior experience with statistical software.</a:t>
            </a:r>
          </a:p>
          <a:p>
            <a:endParaRPr lang="en-US" dirty="0"/>
          </a:p>
          <a:p>
            <a:r>
              <a:rPr lang="en-US" b="1" dirty="0"/>
              <a:t>Output Customization</a:t>
            </a:r>
            <a:r>
              <a:rPr lang="en-US" dirty="0"/>
              <a:t>:  </a:t>
            </a:r>
          </a:p>
          <a:p>
            <a:endParaRPr lang="en-US" dirty="0"/>
          </a:p>
          <a:p>
            <a:r>
              <a:rPr lang="en-US" dirty="0"/>
              <a:t>SPSS allows you to customize your output to include the information you need. You can create tables, charts, and graphs that can be easily exported to other software programs.</a:t>
            </a:r>
          </a:p>
          <a:p>
            <a:endParaRPr lang="en-US" dirty="0"/>
          </a:p>
          <a:p>
            <a:r>
              <a:rPr lang="en-US" b="1" dirty="0"/>
              <a:t>Integration with Other Software</a:t>
            </a:r>
            <a:r>
              <a:rPr lang="en-US" dirty="0"/>
              <a:t>:</a:t>
            </a:r>
          </a:p>
          <a:p>
            <a:endParaRPr lang="en-US" dirty="0"/>
          </a:p>
          <a:p>
            <a:r>
              <a:rPr lang="en-US" dirty="0"/>
              <a:t> SPSS integrates with other IBM SPSS products, as well as with other statistical software programs, such as R and Python. This allows you to use SPSS in conjunction with other tools to perform more complex analyses.</a:t>
            </a:r>
          </a:p>
          <a:p>
            <a:endParaRPr lang="en-US" dirty="0"/>
          </a:p>
          <a:p>
            <a:r>
              <a:rPr lang="en-US" b="1" dirty="0"/>
              <a:t>Syntax Editing</a:t>
            </a:r>
            <a:r>
              <a:rPr lang="en-US" dirty="0"/>
              <a:t>:</a:t>
            </a:r>
          </a:p>
          <a:p>
            <a:endParaRPr lang="en-US" dirty="0"/>
          </a:p>
          <a:p>
            <a:r>
              <a:rPr lang="en-US" dirty="0"/>
              <a:t> While SPSS offers a menu-driven interface, it also allows you to write syntax to automate tasks. This can be helpful for experienced users who want to perform repetitive tasks more quickly.</a:t>
            </a:r>
            <a:endParaRPr lang="en-IN" dirty="0"/>
          </a:p>
        </p:txBody>
      </p:sp>
    </p:spTree>
    <p:extLst>
      <p:ext uri="{BB962C8B-B14F-4D97-AF65-F5344CB8AC3E}">
        <p14:creationId xmlns:p14="http://schemas.microsoft.com/office/powerpoint/2010/main" val="794856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A8F395-924B-AC5E-1D3A-0D5DDE54C87D}"/>
              </a:ext>
            </a:extLst>
          </p:cNvPr>
          <p:cNvPicPr>
            <a:picLocks noChangeAspect="1"/>
          </p:cNvPicPr>
          <p:nvPr/>
        </p:nvPicPr>
        <p:blipFill>
          <a:blip r:embed="rId2"/>
          <a:stretch>
            <a:fillRect/>
          </a:stretch>
        </p:blipFill>
        <p:spPr>
          <a:xfrm>
            <a:off x="175491" y="2981"/>
            <a:ext cx="11794836" cy="6825314"/>
          </a:xfrm>
          <a:prstGeom prst="rect">
            <a:avLst/>
          </a:prstGeom>
        </p:spPr>
      </p:pic>
    </p:spTree>
    <p:extLst>
      <p:ext uri="{BB962C8B-B14F-4D97-AF65-F5344CB8AC3E}">
        <p14:creationId xmlns:p14="http://schemas.microsoft.com/office/powerpoint/2010/main" val="2318281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AF6D35-6A96-164C-A9ED-740F05CD598A}"/>
              </a:ext>
            </a:extLst>
          </p:cNvPr>
          <p:cNvSpPr txBox="1"/>
          <p:nvPr/>
        </p:nvSpPr>
        <p:spPr>
          <a:xfrm>
            <a:off x="434110" y="272718"/>
            <a:ext cx="6096000" cy="1477328"/>
          </a:xfrm>
          <a:prstGeom prst="rect">
            <a:avLst/>
          </a:prstGeom>
          <a:noFill/>
        </p:spPr>
        <p:txBody>
          <a:bodyPr wrap="square">
            <a:spAutoFit/>
          </a:bodyPr>
          <a:lstStyle/>
          <a:p>
            <a:r>
              <a:rPr lang="en-US" dirty="0"/>
              <a:t>Now next step, we need to select cases… like shown in the picture below:</a:t>
            </a:r>
          </a:p>
          <a:p>
            <a:endParaRPr lang="en-US" dirty="0"/>
          </a:p>
          <a:p>
            <a:r>
              <a:rPr lang="en-US" dirty="0"/>
              <a:t>•	Go to the Data option of the Ribbon bar.</a:t>
            </a:r>
          </a:p>
          <a:p>
            <a:r>
              <a:rPr lang="en-US" dirty="0"/>
              <a:t>•	Then go for Select Cases.. at the bottom</a:t>
            </a:r>
          </a:p>
        </p:txBody>
      </p:sp>
      <p:pic>
        <p:nvPicPr>
          <p:cNvPr id="5" name="Picture 4">
            <a:extLst>
              <a:ext uri="{FF2B5EF4-FFF2-40B4-BE49-F238E27FC236}">
                <a16:creationId xmlns:a16="http://schemas.microsoft.com/office/drawing/2014/main" id="{EEFF54A1-1C83-C8EA-8BF5-1B86BFE0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994" y="272718"/>
            <a:ext cx="2854297" cy="6428518"/>
          </a:xfrm>
          <a:prstGeom prst="rect">
            <a:avLst/>
          </a:prstGeom>
        </p:spPr>
      </p:pic>
    </p:spTree>
    <p:extLst>
      <p:ext uri="{BB962C8B-B14F-4D97-AF65-F5344CB8AC3E}">
        <p14:creationId xmlns:p14="http://schemas.microsoft.com/office/powerpoint/2010/main" val="700556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1D8012-840D-2A55-D87F-B38351EB72FA}"/>
              </a:ext>
            </a:extLst>
          </p:cNvPr>
          <p:cNvSpPr txBox="1"/>
          <p:nvPr/>
        </p:nvSpPr>
        <p:spPr>
          <a:xfrm>
            <a:off x="729672" y="320646"/>
            <a:ext cx="6096000" cy="1566198"/>
          </a:xfrm>
          <a:prstGeom prst="rect">
            <a:avLst/>
          </a:prstGeom>
          <a:noFill/>
        </p:spPr>
        <p:txBody>
          <a:bodyPr wrap="square">
            <a:spAutoFit/>
          </a:bodyPr>
          <a:lstStyle/>
          <a:p>
            <a:pPr>
              <a:lnSpc>
                <a:spcPct val="107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Then new window opens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First select the  “</a:t>
            </a:r>
            <a:r>
              <a:rPr lang="en-IN" sz="1800" b="1" kern="0" dirty="0">
                <a:effectLst/>
                <a:latin typeface="Times New Roman" panose="02020603050405020304" pitchFamily="18" charset="0"/>
                <a:ea typeface="Calibri" panose="020F0502020204030204" pitchFamily="34" charset="0"/>
                <a:cs typeface="Times New Roman" panose="02020603050405020304" pitchFamily="18" charset="0"/>
              </a:rPr>
              <a:t>If condition is satisfied</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0" dirty="0">
                <a:effectLst/>
                <a:latin typeface="Times New Roman" panose="02020603050405020304" pitchFamily="18" charset="0"/>
                <a:ea typeface="Calibri" panose="020F0502020204030204" pitchFamily="34" charset="0"/>
              </a:rPr>
              <a:t>And click </a:t>
            </a:r>
            <a:r>
              <a:rPr lang="en-IN" sz="1800" b="1" kern="0" dirty="0">
                <a:effectLst/>
                <a:latin typeface="Times New Roman" panose="02020603050405020304" pitchFamily="18" charset="0"/>
                <a:ea typeface="Calibri" panose="020F0502020204030204" pitchFamily="34" charset="0"/>
              </a:rPr>
              <a:t>If </a:t>
            </a:r>
            <a:r>
              <a:rPr lang="en-IN" sz="1800" kern="0" dirty="0">
                <a:effectLst/>
                <a:latin typeface="Times New Roman" panose="02020603050405020304" pitchFamily="18" charset="0"/>
                <a:ea typeface="Calibri" panose="020F0502020204030204" pitchFamily="34" charset="0"/>
              </a:rPr>
              <a:t>button</a:t>
            </a:r>
            <a:endParaRPr lang="en-IN" dirty="0"/>
          </a:p>
        </p:txBody>
      </p:sp>
      <p:pic>
        <p:nvPicPr>
          <p:cNvPr id="4" name="Picture 3">
            <a:extLst>
              <a:ext uri="{FF2B5EF4-FFF2-40B4-BE49-F238E27FC236}">
                <a16:creationId xmlns:a16="http://schemas.microsoft.com/office/drawing/2014/main" id="{D37B74C1-8297-415A-38E0-1A0546CEC7EF}"/>
              </a:ext>
            </a:extLst>
          </p:cNvPr>
          <p:cNvPicPr>
            <a:picLocks noChangeAspect="1"/>
          </p:cNvPicPr>
          <p:nvPr/>
        </p:nvPicPr>
        <p:blipFill>
          <a:blip r:embed="rId2"/>
          <a:stretch>
            <a:fillRect/>
          </a:stretch>
        </p:blipFill>
        <p:spPr>
          <a:xfrm>
            <a:off x="6001414" y="990556"/>
            <a:ext cx="4741855" cy="4876887"/>
          </a:xfrm>
          <a:prstGeom prst="rect">
            <a:avLst/>
          </a:prstGeom>
        </p:spPr>
      </p:pic>
    </p:spTree>
    <p:extLst>
      <p:ext uri="{BB962C8B-B14F-4D97-AF65-F5344CB8AC3E}">
        <p14:creationId xmlns:p14="http://schemas.microsoft.com/office/powerpoint/2010/main" val="88937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D7B546-0739-F117-2762-2EBE2D075441}"/>
              </a:ext>
            </a:extLst>
          </p:cNvPr>
          <p:cNvPicPr>
            <a:picLocks noChangeAspect="1"/>
          </p:cNvPicPr>
          <p:nvPr/>
        </p:nvPicPr>
        <p:blipFill>
          <a:blip r:embed="rId2"/>
          <a:stretch>
            <a:fillRect/>
          </a:stretch>
        </p:blipFill>
        <p:spPr>
          <a:xfrm>
            <a:off x="276663" y="526473"/>
            <a:ext cx="11832209" cy="5901583"/>
          </a:xfrm>
          <a:prstGeom prst="rect">
            <a:avLst/>
          </a:prstGeom>
        </p:spPr>
      </p:pic>
    </p:spTree>
    <p:extLst>
      <p:ext uri="{BB962C8B-B14F-4D97-AF65-F5344CB8AC3E}">
        <p14:creationId xmlns:p14="http://schemas.microsoft.com/office/powerpoint/2010/main" val="2685834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ECC26-4171-7B3E-973E-069C624DD0BE}"/>
              </a:ext>
            </a:extLst>
          </p:cNvPr>
          <p:cNvPicPr>
            <a:picLocks noChangeAspect="1"/>
          </p:cNvPicPr>
          <p:nvPr/>
        </p:nvPicPr>
        <p:blipFill>
          <a:blip r:embed="rId2"/>
          <a:stretch>
            <a:fillRect/>
          </a:stretch>
        </p:blipFill>
        <p:spPr>
          <a:xfrm>
            <a:off x="126395" y="932872"/>
            <a:ext cx="11908587" cy="4979449"/>
          </a:xfrm>
          <a:prstGeom prst="rect">
            <a:avLst/>
          </a:prstGeom>
        </p:spPr>
      </p:pic>
    </p:spTree>
    <p:extLst>
      <p:ext uri="{BB962C8B-B14F-4D97-AF65-F5344CB8AC3E}">
        <p14:creationId xmlns:p14="http://schemas.microsoft.com/office/powerpoint/2010/main" val="3750622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6CD28-1E72-903C-7470-73F4D5F36330}"/>
              </a:ext>
            </a:extLst>
          </p:cNvPr>
          <p:cNvSpPr txBox="1"/>
          <p:nvPr/>
        </p:nvSpPr>
        <p:spPr>
          <a:xfrm>
            <a:off x="544945" y="406401"/>
            <a:ext cx="11720946" cy="2368854"/>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horsepower </a:t>
            </a: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move it to variable(s) and press </a:t>
            </a:r>
            <a:r>
              <a:rPr lang="en-IN"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OK.</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Output: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DESCRIPTIVES VARIABLES=horse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/STATISTICS=MEAN SUM STDDEV VARIANCE RANGE MIN MAX SEMEAN KURTOSIS SKEWNESS.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0768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408-ADD3-8590-F0EF-E2686568450C}"/>
              </a:ext>
            </a:extLst>
          </p:cNvPr>
          <p:cNvPicPr>
            <a:picLocks noChangeAspect="1"/>
          </p:cNvPicPr>
          <p:nvPr/>
        </p:nvPicPr>
        <p:blipFill>
          <a:blip r:embed="rId2"/>
          <a:stretch>
            <a:fillRect/>
          </a:stretch>
        </p:blipFill>
        <p:spPr>
          <a:xfrm>
            <a:off x="283027" y="564885"/>
            <a:ext cx="5812973" cy="4104609"/>
          </a:xfrm>
          <a:prstGeom prst="rect">
            <a:avLst/>
          </a:prstGeom>
        </p:spPr>
      </p:pic>
      <p:pic>
        <p:nvPicPr>
          <p:cNvPr id="5" name="Picture 4">
            <a:extLst>
              <a:ext uri="{FF2B5EF4-FFF2-40B4-BE49-F238E27FC236}">
                <a16:creationId xmlns:a16="http://schemas.microsoft.com/office/drawing/2014/main" id="{EE866C63-5700-3565-C518-DB63F53AA5A1}"/>
              </a:ext>
            </a:extLst>
          </p:cNvPr>
          <p:cNvPicPr>
            <a:picLocks noChangeAspect="1"/>
          </p:cNvPicPr>
          <p:nvPr/>
        </p:nvPicPr>
        <p:blipFill>
          <a:blip r:embed="rId3"/>
          <a:stretch>
            <a:fillRect/>
          </a:stretch>
        </p:blipFill>
        <p:spPr>
          <a:xfrm>
            <a:off x="6635652" y="564885"/>
            <a:ext cx="4854384" cy="6283100"/>
          </a:xfrm>
          <a:prstGeom prst="rect">
            <a:avLst/>
          </a:prstGeom>
        </p:spPr>
      </p:pic>
    </p:spTree>
    <p:extLst>
      <p:ext uri="{BB962C8B-B14F-4D97-AF65-F5344CB8AC3E}">
        <p14:creationId xmlns:p14="http://schemas.microsoft.com/office/powerpoint/2010/main" val="1834478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3E166-82EE-AA71-367D-EBB2A91B93F2}"/>
              </a:ext>
            </a:extLst>
          </p:cNvPr>
          <p:cNvPicPr>
            <a:picLocks noChangeAspect="1"/>
          </p:cNvPicPr>
          <p:nvPr/>
        </p:nvPicPr>
        <p:blipFill>
          <a:blip r:embed="rId2"/>
          <a:stretch>
            <a:fillRect/>
          </a:stretch>
        </p:blipFill>
        <p:spPr>
          <a:xfrm>
            <a:off x="390340" y="378690"/>
            <a:ext cx="11506096" cy="5637253"/>
          </a:xfrm>
          <a:prstGeom prst="rect">
            <a:avLst/>
          </a:prstGeom>
        </p:spPr>
      </p:pic>
    </p:spTree>
    <p:extLst>
      <p:ext uri="{BB962C8B-B14F-4D97-AF65-F5344CB8AC3E}">
        <p14:creationId xmlns:p14="http://schemas.microsoft.com/office/powerpoint/2010/main" val="225405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EA15E-6B7C-84A4-2086-9796EEE9B415}"/>
              </a:ext>
            </a:extLst>
          </p:cNvPr>
          <p:cNvPicPr>
            <a:picLocks noChangeAspect="1"/>
          </p:cNvPicPr>
          <p:nvPr/>
        </p:nvPicPr>
        <p:blipFill>
          <a:blip r:embed="rId2"/>
          <a:stretch>
            <a:fillRect/>
          </a:stretch>
        </p:blipFill>
        <p:spPr>
          <a:xfrm>
            <a:off x="677583" y="935345"/>
            <a:ext cx="5258070" cy="4858000"/>
          </a:xfrm>
          <a:prstGeom prst="rect">
            <a:avLst/>
          </a:prstGeom>
        </p:spPr>
      </p:pic>
      <p:pic>
        <p:nvPicPr>
          <p:cNvPr id="5" name="Picture 4">
            <a:extLst>
              <a:ext uri="{FF2B5EF4-FFF2-40B4-BE49-F238E27FC236}">
                <a16:creationId xmlns:a16="http://schemas.microsoft.com/office/drawing/2014/main" id="{7EBBDC2F-2B81-B870-8926-065ACAECFC18}"/>
              </a:ext>
            </a:extLst>
          </p:cNvPr>
          <p:cNvPicPr>
            <a:picLocks noChangeAspect="1"/>
          </p:cNvPicPr>
          <p:nvPr/>
        </p:nvPicPr>
        <p:blipFill>
          <a:blip r:embed="rId3"/>
          <a:stretch>
            <a:fillRect/>
          </a:stretch>
        </p:blipFill>
        <p:spPr>
          <a:xfrm>
            <a:off x="6256349" y="483925"/>
            <a:ext cx="5565243" cy="5815275"/>
          </a:xfrm>
          <a:prstGeom prst="rect">
            <a:avLst/>
          </a:prstGeom>
        </p:spPr>
      </p:pic>
    </p:spTree>
    <p:extLst>
      <p:ext uri="{BB962C8B-B14F-4D97-AF65-F5344CB8AC3E}">
        <p14:creationId xmlns:p14="http://schemas.microsoft.com/office/powerpoint/2010/main" val="1469516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444C83-8488-0A8F-0193-3A6EB5857D83}"/>
              </a:ext>
            </a:extLst>
          </p:cNvPr>
          <p:cNvSpPr txBox="1"/>
          <p:nvPr/>
        </p:nvSpPr>
        <p:spPr>
          <a:xfrm>
            <a:off x="295564" y="212436"/>
            <a:ext cx="11545454" cy="2561279"/>
          </a:xfrm>
          <a:prstGeom prst="rect">
            <a:avLst/>
          </a:prstGeom>
          <a:noFill/>
        </p:spPr>
        <p:txBody>
          <a:bodyPr wrap="square">
            <a:spAutoFit/>
          </a:bodyPr>
          <a:lstStyle/>
          <a:p>
            <a:pPr marL="228600">
              <a:lnSpc>
                <a:spcPct val="107000"/>
              </a:lnSpc>
              <a:spcAft>
                <a:spcPts val="1020"/>
              </a:spcAft>
            </a:pPr>
            <a:r>
              <a:rPr lang="en-IN" sz="1200" b="1"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Relationship Between Continuous Y (Horsepower) and Continuous X (Weight)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020"/>
              </a:spcAft>
              <a:tabLst>
                <a:tab pos="457200" algn="l"/>
              </a:tabLst>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Create a Scatter Plot with Horsepower as the Y variable and Weight as the X variable.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1020"/>
              </a:spcAft>
              <a:buFont typeface="+mj-lt"/>
              <a:buAutoNum type="alphaLcPeriod"/>
              <a:tabLst>
                <a:tab pos="914400" algn="l"/>
              </a:tabLst>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Add a Linear fit line.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1020"/>
              </a:spcAft>
              <a:buFont typeface="+mj-lt"/>
              <a:buAutoNum type="alphaLcPeriod"/>
              <a:tabLst>
                <a:tab pos="914400" algn="l"/>
              </a:tabLst>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What is the relationship between Horsepower and Weight as shown in this graph?</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20"/>
              </a:spcAft>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20"/>
              </a:spcAft>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Before we begin, we need to turn off the </a:t>
            </a:r>
            <a:r>
              <a:rPr lang="en-IN" sz="1200" b="1"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split file mode</a:t>
            </a: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20"/>
              </a:spcAft>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Steps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020"/>
              </a:spcAft>
              <a:buFont typeface="Symbol" panose="05050102010706020507" pitchFamily="18" charset="2"/>
              <a:buChar char=""/>
            </a:pP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Just go to </a:t>
            </a:r>
            <a:r>
              <a:rPr lang="en-IN" sz="1200" b="1"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IN" sz="12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 option on Ribbon bar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B622CD-1DCA-3FFB-1065-59607B7F422F}"/>
              </a:ext>
            </a:extLst>
          </p:cNvPr>
          <p:cNvPicPr>
            <a:picLocks noChangeAspect="1"/>
          </p:cNvPicPr>
          <p:nvPr/>
        </p:nvPicPr>
        <p:blipFill rotWithShape="1">
          <a:blip r:embed="rId2"/>
          <a:srcRect b="49554"/>
          <a:stretch/>
        </p:blipFill>
        <p:spPr>
          <a:xfrm>
            <a:off x="618838" y="2976588"/>
            <a:ext cx="8091054" cy="3543136"/>
          </a:xfrm>
          <a:prstGeom prst="rect">
            <a:avLst/>
          </a:prstGeom>
        </p:spPr>
      </p:pic>
    </p:spTree>
    <p:extLst>
      <p:ext uri="{BB962C8B-B14F-4D97-AF65-F5344CB8AC3E}">
        <p14:creationId xmlns:p14="http://schemas.microsoft.com/office/powerpoint/2010/main" val="1894640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6950-3FB1-DD91-CDAD-0D0A63E0DCF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F663B93-47C8-D53A-F3DD-609E55B695B1}"/>
              </a:ext>
            </a:extLst>
          </p:cNvPr>
          <p:cNvSpPr>
            <a:spLocks noGrp="1"/>
          </p:cNvSpPr>
          <p:nvPr>
            <p:ph idx="1"/>
          </p:nvPr>
        </p:nvSpPr>
        <p:spPr/>
        <p:txBody>
          <a:bodyPr/>
          <a:lstStyle/>
          <a:p>
            <a:r>
              <a:rPr lang="en-US" dirty="0"/>
              <a:t>Two data set :</a:t>
            </a:r>
          </a:p>
          <a:p>
            <a:endParaRPr lang="en-US" dirty="0"/>
          </a:p>
          <a:p>
            <a:pPr marL="457200" lvl="1" indent="0">
              <a:buNone/>
            </a:pPr>
            <a:r>
              <a:rPr lang="en-IN" sz="1800" spc="15" dirty="0">
                <a:solidFill>
                  <a:srgbClr val="3D68FF"/>
                </a:solidFill>
                <a:effectLst/>
                <a:latin typeface="Roboto" panose="02000000000000000000" pitchFamily="2" charset="0"/>
                <a:ea typeface="Times New Roman" panose="02020603050405020304" pitchFamily="18" charset="0"/>
                <a:cs typeface="Times New Roman" panose="02020603050405020304" pitchFamily="18" charset="0"/>
              </a:rPr>
              <a:t>           cars_wave1.xls</a:t>
            </a:r>
            <a:r>
              <a:rPr lang="en-IN" sz="1800" spc="15" dirty="0">
                <a:solidFill>
                  <a:srgbClr val="585858"/>
                </a:solidFill>
                <a:effectLst/>
                <a:latin typeface="Roboto" panose="02000000000000000000" pitchFamily="2" charset="0"/>
                <a:ea typeface="Times New Roman" panose="02020603050405020304" pitchFamily="18" charset="0"/>
                <a:cs typeface="Times New Roman" panose="02020603050405020304" pitchFamily="18" charset="0"/>
              </a:rPr>
              <a:t>                                                         </a:t>
            </a:r>
            <a:r>
              <a:rPr lang="en-IN" sz="1800" spc="15" dirty="0">
                <a:solidFill>
                  <a:srgbClr val="3D68FF"/>
                </a:solidFill>
                <a:effectLst/>
                <a:latin typeface="Roboto" panose="02000000000000000000" pitchFamily="2" charset="0"/>
                <a:ea typeface="Times New Roman" panose="02020603050405020304" pitchFamily="18" charset="0"/>
                <a:cs typeface="Times New Roman" panose="02020603050405020304" pitchFamily="18" charset="0"/>
              </a:rPr>
              <a:t>cars_wave2.xls</a:t>
            </a:r>
            <a:endParaRPr lang="en-IN" dirty="0"/>
          </a:p>
        </p:txBody>
      </p:sp>
      <p:cxnSp>
        <p:nvCxnSpPr>
          <p:cNvPr id="5" name="Straight Arrow Connector 4">
            <a:extLst>
              <a:ext uri="{FF2B5EF4-FFF2-40B4-BE49-F238E27FC236}">
                <a16:creationId xmlns:a16="http://schemas.microsoft.com/office/drawing/2014/main" id="{7959A88D-BD67-F601-056F-C1D407F6DCE3}"/>
              </a:ext>
            </a:extLst>
          </p:cNvPr>
          <p:cNvCxnSpPr/>
          <p:nvPr/>
        </p:nvCxnSpPr>
        <p:spPr>
          <a:xfrm>
            <a:off x="2715491" y="3186545"/>
            <a:ext cx="0" cy="74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51250BC-30D7-B822-2F3F-5522475C26AF}"/>
              </a:ext>
            </a:extLst>
          </p:cNvPr>
          <p:cNvCxnSpPr/>
          <p:nvPr/>
        </p:nvCxnSpPr>
        <p:spPr>
          <a:xfrm>
            <a:off x="7767782" y="3186545"/>
            <a:ext cx="0" cy="74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40294C-344E-3CD9-3EDD-B0A79BEF7097}"/>
              </a:ext>
            </a:extLst>
          </p:cNvPr>
          <p:cNvSpPr txBox="1"/>
          <p:nvPr/>
        </p:nvSpPr>
        <p:spPr>
          <a:xfrm>
            <a:off x="1791855" y="4110182"/>
            <a:ext cx="25492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 200 sample size </a:t>
            </a:r>
          </a:p>
          <a:p>
            <a:pPr marL="285750" indent="-285750">
              <a:buFont typeface="Arial" panose="020B0604020202020204" pitchFamily="34" charset="0"/>
              <a:buChar char="•"/>
            </a:pPr>
            <a:r>
              <a:rPr lang="en-US" dirty="0"/>
              <a:t>ID from 1 to 200</a:t>
            </a:r>
            <a:endParaRPr lang="en-IN" dirty="0"/>
          </a:p>
        </p:txBody>
      </p:sp>
      <p:sp>
        <p:nvSpPr>
          <p:cNvPr id="10" name="TextBox 9">
            <a:extLst>
              <a:ext uri="{FF2B5EF4-FFF2-40B4-BE49-F238E27FC236}">
                <a16:creationId xmlns:a16="http://schemas.microsoft.com/office/drawing/2014/main" id="{21344F9E-704A-3EA9-AB18-DF3CDC179B45}"/>
              </a:ext>
            </a:extLst>
          </p:cNvPr>
          <p:cNvSpPr txBox="1"/>
          <p:nvPr/>
        </p:nvSpPr>
        <p:spPr>
          <a:xfrm>
            <a:off x="6945745" y="4008582"/>
            <a:ext cx="2309087" cy="646331"/>
          </a:xfrm>
          <a:prstGeom prst="rect">
            <a:avLst/>
          </a:prstGeom>
          <a:noFill/>
        </p:spPr>
        <p:txBody>
          <a:bodyPr wrap="square" rtlCol="0">
            <a:spAutoFit/>
          </a:bodyPr>
          <a:lstStyle/>
          <a:p>
            <a:pPr marL="285750" indent="-285750">
              <a:buFont typeface="Arial" panose="020B0604020202020204" pitchFamily="34" charset="0"/>
              <a:buChar char="•"/>
            </a:pPr>
            <a:r>
              <a:rPr lang="en-US" dirty="0"/>
              <a:t>200 sample </a:t>
            </a:r>
          </a:p>
          <a:p>
            <a:pPr marL="285750" indent="-285750">
              <a:buFont typeface="Arial" panose="020B0604020202020204" pitchFamily="34" charset="0"/>
              <a:buChar char="•"/>
            </a:pPr>
            <a:r>
              <a:rPr lang="en-US" dirty="0"/>
              <a:t>ID from 201 to 406 </a:t>
            </a:r>
            <a:endParaRPr lang="en-IN" dirty="0"/>
          </a:p>
        </p:txBody>
      </p:sp>
      <p:sp>
        <p:nvSpPr>
          <p:cNvPr id="11" name="TextBox 10">
            <a:extLst>
              <a:ext uri="{FF2B5EF4-FFF2-40B4-BE49-F238E27FC236}">
                <a16:creationId xmlns:a16="http://schemas.microsoft.com/office/drawing/2014/main" id="{F903B542-BA6D-6EB0-1EBE-B1BCF25BD57F}"/>
              </a:ext>
            </a:extLst>
          </p:cNvPr>
          <p:cNvSpPr txBox="1"/>
          <p:nvPr/>
        </p:nvSpPr>
        <p:spPr>
          <a:xfrm>
            <a:off x="838200" y="4854862"/>
            <a:ext cx="10104582" cy="646331"/>
          </a:xfrm>
          <a:prstGeom prst="rect">
            <a:avLst/>
          </a:prstGeom>
          <a:noFill/>
        </p:spPr>
        <p:txBody>
          <a:bodyPr wrap="square" rtlCol="0">
            <a:spAutoFit/>
          </a:bodyPr>
          <a:lstStyle/>
          <a:p>
            <a:r>
              <a:rPr lang="en-US" dirty="0"/>
              <a:t>Both tables contain same 9 variables / attributes/ column Name</a:t>
            </a:r>
          </a:p>
          <a:p>
            <a:endParaRPr lang="en-IN" dirty="0"/>
          </a:p>
        </p:txBody>
      </p:sp>
      <p:pic>
        <p:nvPicPr>
          <p:cNvPr id="13" name="Picture 12">
            <a:extLst>
              <a:ext uri="{FF2B5EF4-FFF2-40B4-BE49-F238E27FC236}">
                <a16:creationId xmlns:a16="http://schemas.microsoft.com/office/drawing/2014/main" id="{871DA9A9-BB23-1E8B-B6D1-469549311B86}"/>
              </a:ext>
            </a:extLst>
          </p:cNvPr>
          <p:cNvPicPr>
            <a:picLocks noChangeAspect="1"/>
          </p:cNvPicPr>
          <p:nvPr/>
        </p:nvPicPr>
        <p:blipFill>
          <a:blip r:embed="rId2"/>
          <a:stretch>
            <a:fillRect/>
          </a:stretch>
        </p:blipFill>
        <p:spPr>
          <a:xfrm>
            <a:off x="621953" y="5501193"/>
            <a:ext cx="10948094" cy="549619"/>
          </a:xfrm>
          <a:prstGeom prst="rect">
            <a:avLst/>
          </a:prstGeom>
        </p:spPr>
      </p:pic>
      <p:pic>
        <p:nvPicPr>
          <p:cNvPr id="15" name="Picture 14">
            <a:extLst>
              <a:ext uri="{FF2B5EF4-FFF2-40B4-BE49-F238E27FC236}">
                <a16:creationId xmlns:a16="http://schemas.microsoft.com/office/drawing/2014/main" id="{9EA9B031-F0AF-44C6-D7E5-6417697383EF}"/>
              </a:ext>
            </a:extLst>
          </p:cNvPr>
          <p:cNvPicPr>
            <a:picLocks noChangeAspect="1"/>
          </p:cNvPicPr>
          <p:nvPr/>
        </p:nvPicPr>
        <p:blipFill>
          <a:blip r:embed="rId3"/>
          <a:stretch>
            <a:fillRect/>
          </a:stretch>
        </p:blipFill>
        <p:spPr>
          <a:xfrm>
            <a:off x="4424219" y="2978026"/>
            <a:ext cx="2048672" cy="1165183"/>
          </a:xfrm>
          <a:prstGeom prst="rect">
            <a:avLst/>
          </a:prstGeom>
        </p:spPr>
      </p:pic>
    </p:spTree>
    <p:extLst>
      <p:ext uri="{BB962C8B-B14F-4D97-AF65-F5344CB8AC3E}">
        <p14:creationId xmlns:p14="http://schemas.microsoft.com/office/powerpoint/2010/main" val="2460308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DFB52-15E6-88BC-B6BC-506B8E544DF7}"/>
              </a:ext>
            </a:extLst>
          </p:cNvPr>
          <p:cNvSpPr txBox="1"/>
          <p:nvPr/>
        </p:nvSpPr>
        <p:spPr>
          <a:xfrm>
            <a:off x="748146" y="537826"/>
            <a:ext cx="6096000" cy="3477875"/>
          </a:xfrm>
          <a:prstGeom prst="rect">
            <a:avLst/>
          </a:prstGeom>
          <a:noFill/>
        </p:spPr>
        <p:txBody>
          <a:bodyPr wrap="square">
            <a:spAutoFit/>
          </a:bodyPr>
          <a:lstStyle/>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Now we are good to go,</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Next step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000"/>
              </a:lnSpc>
              <a:buFont typeface="Symbol" panose="05050102010706020507" pitchFamily="18" charset="2"/>
              <a:buChar char=""/>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Go to </a:t>
            </a:r>
            <a:r>
              <a:rPr lang="en-IN" sz="1800" b="1" kern="0" dirty="0">
                <a:effectLst/>
                <a:latin typeface="Times New Roman" panose="02020603050405020304" pitchFamily="18" charset="0"/>
                <a:ea typeface="Calibri" panose="020F0502020204030204" pitchFamily="34" charset="0"/>
                <a:cs typeface="Times New Roman" panose="02020603050405020304" pitchFamily="18" charset="0"/>
              </a:rPr>
              <a:t>Graphs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000"/>
              </a:lnSpc>
              <a:spcAft>
                <a:spcPts val="800"/>
              </a:spcAft>
              <a:buFont typeface="Symbol" panose="05050102010706020507" pitchFamily="18" charset="2"/>
              <a:buChar char=""/>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Then </a:t>
            </a:r>
            <a:r>
              <a:rPr lang="en-IN" sz="1800" b="1" kern="0" dirty="0">
                <a:effectLst/>
                <a:latin typeface="Times New Roman" panose="02020603050405020304" pitchFamily="18" charset="0"/>
                <a:ea typeface="Calibri" panose="020F0502020204030204" pitchFamily="34" charset="0"/>
                <a:cs typeface="Times New Roman" panose="02020603050405020304" pitchFamily="18" charset="0"/>
              </a:rPr>
              <a:t>Legacy Dialogs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0" dirty="0">
                <a:effectLst/>
                <a:latin typeface="Times New Roman" panose="02020603050405020304" pitchFamily="18" charset="0"/>
                <a:ea typeface="Calibri" panose="020F0502020204030204" pitchFamily="34" charset="0"/>
                <a:cs typeface="Times New Roman" panose="02020603050405020304" pitchFamily="18" charset="0"/>
              </a:rPr>
              <a:t>Scatter/Dot…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000"/>
              </a:lnSpc>
              <a:spcAft>
                <a:spcPts val="80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New window,</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6B75AE1-22B2-8A86-457D-FFECE9D618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6897" y="622791"/>
            <a:ext cx="4625831" cy="4690403"/>
          </a:xfrm>
          <a:prstGeom prst="rect">
            <a:avLst/>
          </a:prstGeom>
        </p:spPr>
      </p:pic>
    </p:spTree>
    <p:extLst>
      <p:ext uri="{BB962C8B-B14F-4D97-AF65-F5344CB8AC3E}">
        <p14:creationId xmlns:p14="http://schemas.microsoft.com/office/powerpoint/2010/main" val="3375749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0FCC2-FA63-ADCF-3AAD-F01A73F3CC9F}"/>
              </a:ext>
            </a:extLst>
          </p:cNvPr>
          <p:cNvPicPr>
            <a:picLocks noChangeAspect="1"/>
          </p:cNvPicPr>
          <p:nvPr/>
        </p:nvPicPr>
        <p:blipFill>
          <a:blip r:embed="rId2"/>
          <a:stretch>
            <a:fillRect/>
          </a:stretch>
        </p:blipFill>
        <p:spPr>
          <a:xfrm>
            <a:off x="951138" y="880341"/>
            <a:ext cx="10289724" cy="3977986"/>
          </a:xfrm>
          <a:prstGeom prst="rect">
            <a:avLst/>
          </a:prstGeom>
        </p:spPr>
      </p:pic>
    </p:spTree>
    <p:extLst>
      <p:ext uri="{BB962C8B-B14F-4D97-AF65-F5344CB8AC3E}">
        <p14:creationId xmlns:p14="http://schemas.microsoft.com/office/powerpoint/2010/main" val="728144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C5E099-BF1A-827C-4B1D-444D81B6BFCE}"/>
              </a:ext>
            </a:extLst>
          </p:cNvPr>
          <p:cNvPicPr>
            <a:picLocks noChangeAspect="1"/>
          </p:cNvPicPr>
          <p:nvPr/>
        </p:nvPicPr>
        <p:blipFill>
          <a:blip r:embed="rId2"/>
          <a:stretch>
            <a:fillRect/>
          </a:stretch>
        </p:blipFill>
        <p:spPr>
          <a:xfrm>
            <a:off x="1089891" y="44284"/>
            <a:ext cx="10002982" cy="6763185"/>
          </a:xfrm>
          <a:prstGeom prst="rect">
            <a:avLst/>
          </a:prstGeom>
        </p:spPr>
      </p:pic>
    </p:spTree>
    <p:extLst>
      <p:ext uri="{BB962C8B-B14F-4D97-AF65-F5344CB8AC3E}">
        <p14:creationId xmlns:p14="http://schemas.microsoft.com/office/powerpoint/2010/main" val="2399670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61CF1-8EC9-0B6B-5CB8-765D27473965}"/>
              </a:ext>
            </a:extLst>
          </p:cNvPr>
          <p:cNvPicPr>
            <a:picLocks noChangeAspect="1"/>
          </p:cNvPicPr>
          <p:nvPr/>
        </p:nvPicPr>
        <p:blipFill>
          <a:blip r:embed="rId2"/>
          <a:stretch>
            <a:fillRect/>
          </a:stretch>
        </p:blipFill>
        <p:spPr>
          <a:xfrm>
            <a:off x="1939635" y="48511"/>
            <a:ext cx="8248073" cy="6708392"/>
          </a:xfrm>
          <a:prstGeom prst="rect">
            <a:avLst/>
          </a:prstGeom>
        </p:spPr>
      </p:pic>
    </p:spTree>
    <p:extLst>
      <p:ext uri="{BB962C8B-B14F-4D97-AF65-F5344CB8AC3E}">
        <p14:creationId xmlns:p14="http://schemas.microsoft.com/office/powerpoint/2010/main" val="2878361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C906D-9949-9796-80D8-85B7B4426F3D}"/>
              </a:ext>
            </a:extLst>
          </p:cNvPr>
          <p:cNvPicPr>
            <a:picLocks noChangeAspect="1"/>
          </p:cNvPicPr>
          <p:nvPr/>
        </p:nvPicPr>
        <p:blipFill rotWithShape="1">
          <a:blip r:embed="rId2"/>
          <a:srcRect b="7733"/>
          <a:stretch/>
        </p:blipFill>
        <p:spPr bwMode="auto">
          <a:xfrm>
            <a:off x="1336721" y="0"/>
            <a:ext cx="9042324" cy="67102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092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A18FF-26B0-391A-4296-71C1F0F8170C}"/>
              </a:ext>
            </a:extLst>
          </p:cNvPr>
          <p:cNvPicPr>
            <a:picLocks noChangeAspect="1"/>
          </p:cNvPicPr>
          <p:nvPr/>
        </p:nvPicPr>
        <p:blipFill>
          <a:blip r:embed="rId2"/>
          <a:stretch>
            <a:fillRect/>
          </a:stretch>
        </p:blipFill>
        <p:spPr>
          <a:xfrm>
            <a:off x="1322465" y="0"/>
            <a:ext cx="9484079" cy="6812753"/>
          </a:xfrm>
          <a:prstGeom prst="rect">
            <a:avLst/>
          </a:prstGeom>
        </p:spPr>
      </p:pic>
    </p:spTree>
    <p:extLst>
      <p:ext uri="{BB962C8B-B14F-4D97-AF65-F5344CB8AC3E}">
        <p14:creationId xmlns:p14="http://schemas.microsoft.com/office/powerpoint/2010/main" val="3740805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772D65-F8A7-C56D-FD2F-34C524E5AFE0}"/>
              </a:ext>
            </a:extLst>
          </p:cNvPr>
          <p:cNvPicPr>
            <a:picLocks noChangeAspect="1"/>
          </p:cNvPicPr>
          <p:nvPr/>
        </p:nvPicPr>
        <p:blipFill>
          <a:blip r:embed="rId2"/>
          <a:stretch>
            <a:fillRect/>
          </a:stretch>
        </p:blipFill>
        <p:spPr>
          <a:xfrm>
            <a:off x="217917" y="193964"/>
            <a:ext cx="7901795" cy="5163127"/>
          </a:xfrm>
          <a:prstGeom prst="rect">
            <a:avLst/>
          </a:prstGeom>
        </p:spPr>
      </p:pic>
      <p:sp>
        <p:nvSpPr>
          <p:cNvPr id="6" name="TextBox 5">
            <a:extLst>
              <a:ext uri="{FF2B5EF4-FFF2-40B4-BE49-F238E27FC236}">
                <a16:creationId xmlns:a16="http://schemas.microsoft.com/office/drawing/2014/main" id="{367EE926-3FAC-6E2F-9748-F5978DA4BDFC}"/>
              </a:ext>
            </a:extLst>
          </p:cNvPr>
          <p:cNvSpPr txBox="1"/>
          <p:nvPr/>
        </p:nvSpPr>
        <p:spPr>
          <a:xfrm>
            <a:off x="7906328" y="246894"/>
            <a:ext cx="4067755" cy="5909310"/>
          </a:xfrm>
          <a:prstGeom prst="rect">
            <a:avLst/>
          </a:prstGeom>
          <a:noFill/>
        </p:spPr>
        <p:txBody>
          <a:bodyPr wrap="square">
            <a:spAutoFit/>
          </a:bodyPr>
          <a:lstStyle/>
          <a:p>
            <a:endParaRPr lang="en-US" dirty="0"/>
          </a:p>
          <a:p>
            <a:r>
              <a:rPr lang="en-US" dirty="0"/>
              <a:t>1. Positive Correlation: There is a positive correlation between Horsepower and Weight,.</a:t>
            </a:r>
          </a:p>
          <a:p>
            <a:endParaRPr lang="en-US" dirty="0"/>
          </a:p>
          <a:p>
            <a:r>
              <a:rPr lang="en-US" dirty="0"/>
              <a:t>2. Linear Relationship: The red line represents a linear regression line fitting the data points. The equation of the line is ( y = -12.65 + 0.04x ), where ( y ) is the Horsepower and ( x ) is the Weight. This indicates that for every additional pound of weight, the horsepower increases by approximately 0.04 units.</a:t>
            </a:r>
          </a:p>
          <a:p>
            <a:endParaRPr lang="en-US" dirty="0"/>
          </a:p>
          <a:p>
            <a:r>
              <a:rPr lang="en-US" dirty="0"/>
              <a:t>3. R-squared Value: The ( R^2 ) value of 0.748 suggests that approximately 74.8% of the variance in Horsepower can be explained by the Weight of the car. This indicates a strong linear relationship between the two variables.</a:t>
            </a:r>
          </a:p>
          <a:p>
            <a:endParaRPr lang="en-US" dirty="0"/>
          </a:p>
        </p:txBody>
      </p:sp>
      <p:sp>
        <p:nvSpPr>
          <p:cNvPr id="8" name="TextBox 7">
            <a:extLst>
              <a:ext uri="{FF2B5EF4-FFF2-40B4-BE49-F238E27FC236}">
                <a16:creationId xmlns:a16="http://schemas.microsoft.com/office/drawing/2014/main" id="{57BFD7D4-FACE-32D1-BDFC-F5154DB06D45}"/>
              </a:ext>
            </a:extLst>
          </p:cNvPr>
          <p:cNvSpPr txBox="1"/>
          <p:nvPr/>
        </p:nvSpPr>
        <p:spPr>
          <a:xfrm>
            <a:off x="1120814" y="5620480"/>
            <a:ext cx="6096000" cy="923330"/>
          </a:xfrm>
          <a:prstGeom prst="rect">
            <a:avLst/>
          </a:prstGeom>
          <a:noFill/>
        </p:spPr>
        <p:txBody>
          <a:bodyPr wrap="square">
            <a:spAutoFit/>
          </a:bodyPr>
          <a:lstStyle/>
          <a:p>
            <a:r>
              <a:rPr lang="en-US" dirty="0"/>
              <a:t>In summary, the scatter plot illustrates a strong positive linear relationship between the weight of a car and its horsepower, with heavier cars generally having higher horsepower.</a:t>
            </a:r>
          </a:p>
        </p:txBody>
      </p:sp>
    </p:spTree>
    <p:extLst>
      <p:ext uri="{BB962C8B-B14F-4D97-AF65-F5344CB8AC3E}">
        <p14:creationId xmlns:p14="http://schemas.microsoft.com/office/powerpoint/2010/main" val="1997787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F26E5-669C-FAFD-4B99-FED5F23AFEEA}"/>
              </a:ext>
            </a:extLst>
          </p:cNvPr>
          <p:cNvPicPr>
            <a:picLocks noChangeAspect="1"/>
          </p:cNvPicPr>
          <p:nvPr/>
        </p:nvPicPr>
        <p:blipFill>
          <a:blip r:embed="rId2"/>
          <a:stretch>
            <a:fillRect/>
          </a:stretch>
        </p:blipFill>
        <p:spPr>
          <a:xfrm>
            <a:off x="749515" y="641584"/>
            <a:ext cx="10692970" cy="2787416"/>
          </a:xfrm>
          <a:prstGeom prst="rect">
            <a:avLst/>
          </a:prstGeom>
        </p:spPr>
      </p:pic>
    </p:spTree>
    <p:extLst>
      <p:ext uri="{BB962C8B-B14F-4D97-AF65-F5344CB8AC3E}">
        <p14:creationId xmlns:p14="http://schemas.microsoft.com/office/powerpoint/2010/main" val="2860811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C70587-4B63-B804-160C-A8A48270DDAF}"/>
              </a:ext>
            </a:extLst>
          </p:cNvPr>
          <p:cNvPicPr>
            <a:picLocks noChangeAspect="1"/>
          </p:cNvPicPr>
          <p:nvPr/>
        </p:nvPicPr>
        <p:blipFill>
          <a:blip r:embed="rId2"/>
          <a:stretch>
            <a:fillRect/>
          </a:stretch>
        </p:blipFill>
        <p:spPr>
          <a:xfrm>
            <a:off x="375239" y="382773"/>
            <a:ext cx="11582898" cy="4922874"/>
          </a:xfrm>
          <a:prstGeom prst="rect">
            <a:avLst/>
          </a:prstGeom>
        </p:spPr>
      </p:pic>
    </p:spTree>
    <p:extLst>
      <p:ext uri="{BB962C8B-B14F-4D97-AF65-F5344CB8AC3E}">
        <p14:creationId xmlns:p14="http://schemas.microsoft.com/office/powerpoint/2010/main" val="1715323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1B14A-D4CD-3972-4F8A-6D5AA8346E52}"/>
              </a:ext>
            </a:extLst>
          </p:cNvPr>
          <p:cNvPicPr>
            <a:picLocks noChangeAspect="1"/>
          </p:cNvPicPr>
          <p:nvPr/>
        </p:nvPicPr>
        <p:blipFill>
          <a:blip r:embed="rId2"/>
          <a:stretch>
            <a:fillRect/>
          </a:stretch>
        </p:blipFill>
        <p:spPr>
          <a:xfrm>
            <a:off x="171608" y="148856"/>
            <a:ext cx="11989127" cy="5550195"/>
          </a:xfrm>
          <a:prstGeom prst="rect">
            <a:avLst/>
          </a:prstGeom>
        </p:spPr>
      </p:pic>
    </p:spTree>
    <p:extLst>
      <p:ext uri="{BB962C8B-B14F-4D97-AF65-F5344CB8AC3E}">
        <p14:creationId xmlns:p14="http://schemas.microsoft.com/office/powerpoint/2010/main" val="486898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8D9B-514C-4EFD-B49C-754BE431BAD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31CAA21-C188-9EDC-6F99-86F0845AAE61}"/>
              </a:ext>
            </a:extLst>
          </p:cNvPr>
          <p:cNvSpPr>
            <a:spLocks noGrp="1"/>
          </p:cNvSpPr>
          <p:nvPr>
            <p:ph idx="1"/>
          </p:nvPr>
        </p:nvSpPr>
        <p:spPr/>
        <p:txBody>
          <a:bodyPr/>
          <a:lstStyle/>
          <a:p>
            <a:pPr marL="0" indent="0">
              <a:buNone/>
            </a:pPr>
            <a:r>
              <a:rPr lang="en-US" dirty="0"/>
              <a:t>These Dataset is about of Cars , its features &amp; attributes.</a:t>
            </a:r>
            <a:endParaRPr lang="en-IN" dirty="0"/>
          </a:p>
        </p:txBody>
      </p:sp>
      <p:pic>
        <p:nvPicPr>
          <p:cNvPr id="5" name="Picture 4">
            <a:extLst>
              <a:ext uri="{FF2B5EF4-FFF2-40B4-BE49-F238E27FC236}">
                <a16:creationId xmlns:a16="http://schemas.microsoft.com/office/drawing/2014/main" id="{A14346B9-A168-3E80-AF62-A6A06401944E}"/>
              </a:ext>
            </a:extLst>
          </p:cNvPr>
          <p:cNvPicPr>
            <a:picLocks noChangeAspect="1"/>
          </p:cNvPicPr>
          <p:nvPr/>
        </p:nvPicPr>
        <p:blipFill>
          <a:blip r:embed="rId2"/>
          <a:stretch>
            <a:fillRect/>
          </a:stretch>
        </p:blipFill>
        <p:spPr>
          <a:xfrm>
            <a:off x="5884460" y="4507059"/>
            <a:ext cx="5643668" cy="2200838"/>
          </a:xfrm>
          <a:prstGeom prst="rect">
            <a:avLst/>
          </a:prstGeom>
        </p:spPr>
      </p:pic>
      <p:pic>
        <p:nvPicPr>
          <p:cNvPr id="7" name="Picture 6">
            <a:extLst>
              <a:ext uri="{FF2B5EF4-FFF2-40B4-BE49-F238E27FC236}">
                <a16:creationId xmlns:a16="http://schemas.microsoft.com/office/drawing/2014/main" id="{4373A5A9-5253-2E49-B6E1-DA83F8F7A125}"/>
              </a:ext>
            </a:extLst>
          </p:cNvPr>
          <p:cNvPicPr>
            <a:picLocks noChangeAspect="1"/>
          </p:cNvPicPr>
          <p:nvPr/>
        </p:nvPicPr>
        <p:blipFill>
          <a:blip r:embed="rId3"/>
          <a:stretch>
            <a:fillRect/>
          </a:stretch>
        </p:blipFill>
        <p:spPr>
          <a:xfrm>
            <a:off x="658111" y="2526680"/>
            <a:ext cx="7188569" cy="1644735"/>
          </a:xfrm>
          <a:prstGeom prst="rect">
            <a:avLst/>
          </a:prstGeom>
        </p:spPr>
      </p:pic>
    </p:spTree>
    <p:extLst>
      <p:ext uri="{BB962C8B-B14F-4D97-AF65-F5344CB8AC3E}">
        <p14:creationId xmlns:p14="http://schemas.microsoft.com/office/powerpoint/2010/main" val="419912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97066-2223-C55E-7987-1D074131F9D6}"/>
              </a:ext>
            </a:extLst>
          </p:cNvPr>
          <p:cNvPicPr>
            <a:picLocks noChangeAspect="1"/>
          </p:cNvPicPr>
          <p:nvPr/>
        </p:nvPicPr>
        <p:blipFill>
          <a:blip r:embed="rId2"/>
          <a:stretch>
            <a:fillRect/>
          </a:stretch>
        </p:blipFill>
        <p:spPr>
          <a:xfrm>
            <a:off x="315699" y="405535"/>
            <a:ext cx="5886808" cy="3023465"/>
          </a:xfrm>
          <a:prstGeom prst="rect">
            <a:avLst/>
          </a:prstGeom>
        </p:spPr>
      </p:pic>
      <p:pic>
        <p:nvPicPr>
          <p:cNvPr id="4" name="Picture 3">
            <a:extLst>
              <a:ext uri="{FF2B5EF4-FFF2-40B4-BE49-F238E27FC236}">
                <a16:creationId xmlns:a16="http://schemas.microsoft.com/office/drawing/2014/main" id="{547F0075-D8C2-6828-30F6-F71DB1B65D36}"/>
              </a:ext>
            </a:extLst>
          </p:cNvPr>
          <p:cNvPicPr>
            <a:picLocks noChangeAspect="1"/>
          </p:cNvPicPr>
          <p:nvPr/>
        </p:nvPicPr>
        <p:blipFill>
          <a:blip r:embed="rId3"/>
          <a:stretch>
            <a:fillRect/>
          </a:stretch>
        </p:blipFill>
        <p:spPr>
          <a:xfrm>
            <a:off x="6330235" y="3140405"/>
            <a:ext cx="6208776" cy="3426714"/>
          </a:xfrm>
          <a:prstGeom prst="rect">
            <a:avLst/>
          </a:prstGeom>
        </p:spPr>
      </p:pic>
    </p:spTree>
    <p:extLst>
      <p:ext uri="{BB962C8B-B14F-4D97-AF65-F5344CB8AC3E}">
        <p14:creationId xmlns:p14="http://schemas.microsoft.com/office/powerpoint/2010/main" val="3282258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3A21A-4CEC-930C-EA84-7050850E848C}"/>
              </a:ext>
            </a:extLst>
          </p:cNvPr>
          <p:cNvPicPr>
            <a:picLocks noChangeAspect="1"/>
          </p:cNvPicPr>
          <p:nvPr/>
        </p:nvPicPr>
        <p:blipFill>
          <a:blip r:embed="rId2"/>
          <a:stretch>
            <a:fillRect/>
          </a:stretch>
        </p:blipFill>
        <p:spPr>
          <a:xfrm>
            <a:off x="80202" y="637954"/>
            <a:ext cx="12111798" cy="5007934"/>
          </a:xfrm>
          <a:prstGeom prst="rect">
            <a:avLst/>
          </a:prstGeom>
        </p:spPr>
      </p:pic>
    </p:spTree>
    <p:extLst>
      <p:ext uri="{BB962C8B-B14F-4D97-AF65-F5344CB8AC3E}">
        <p14:creationId xmlns:p14="http://schemas.microsoft.com/office/powerpoint/2010/main" val="2609061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DA557-5401-8E24-140D-BE2EADBC3255}"/>
              </a:ext>
            </a:extLst>
          </p:cNvPr>
          <p:cNvPicPr>
            <a:picLocks noChangeAspect="1"/>
          </p:cNvPicPr>
          <p:nvPr/>
        </p:nvPicPr>
        <p:blipFill>
          <a:blip r:embed="rId2"/>
          <a:stretch>
            <a:fillRect/>
          </a:stretch>
        </p:blipFill>
        <p:spPr>
          <a:xfrm>
            <a:off x="567388" y="448171"/>
            <a:ext cx="10993955" cy="1933522"/>
          </a:xfrm>
          <a:prstGeom prst="rect">
            <a:avLst/>
          </a:prstGeom>
        </p:spPr>
      </p:pic>
      <p:pic>
        <p:nvPicPr>
          <p:cNvPr id="4" name="Picture 3">
            <a:extLst>
              <a:ext uri="{FF2B5EF4-FFF2-40B4-BE49-F238E27FC236}">
                <a16:creationId xmlns:a16="http://schemas.microsoft.com/office/drawing/2014/main" id="{D2E6AD9D-6208-D3E7-5832-E20BB255D92F}"/>
              </a:ext>
            </a:extLst>
          </p:cNvPr>
          <p:cNvPicPr>
            <a:picLocks noChangeAspect="1"/>
          </p:cNvPicPr>
          <p:nvPr/>
        </p:nvPicPr>
        <p:blipFill>
          <a:blip r:embed="rId3"/>
          <a:stretch>
            <a:fillRect/>
          </a:stretch>
        </p:blipFill>
        <p:spPr>
          <a:xfrm>
            <a:off x="1447463" y="2555598"/>
            <a:ext cx="8781058" cy="4154696"/>
          </a:xfrm>
          <a:prstGeom prst="rect">
            <a:avLst/>
          </a:prstGeom>
        </p:spPr>
      </p:pic>
    </p:spTree>
    <p:extLst>
      <p:ext uri="{BB962C8B-B14F-4D97-AF65-F5344CB8AC3E}">
        <p14:creationId xmlns:p14="http://schemas.microsoft.com/office/powerpoint/2010/main" val="1714382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04B46-B480-DB59-2417-78B5ADE51623}"/>
              </a:ext>
            </a:extLst>
          </p:cNvPr>
          <p:cNvPicPr>
            <a:picLocks noChangeAspect="1"/>
          </p:cNvPicPr>
          <p:nvPr/>
        </p:nvPicPr>
        <p:blipFill>
          <a:blip r:embed="rId2"/>
          <a:stretch>
            <a:fillRect/>
          </a:stretch>
        </p:blipFill>
        <p:spPr>
          <a:xfrm>
            <a:off x="461062" y="200104"/>
            <a:ext cx="11120729" cy="6158165"/>
          </a:xfrm>
          <a:prstGeom prst="rect">
            <a:avLst/>
          </a:prstGeom>
        </p:spPr>
      </p:pic>
    </p:spTree>
    <p:extLst>
      <p:ext uri="{BB962C8B-B14F-4D97-AF65-F5344CB8AC3E}">
        <p14:creationId xmlns:p14="http://schemas.microsoft.com/office/powerpoint/2010/main" val="1536285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25130-B87A-A181-4BD3-0374B2A1BFA0}"/>
              </a:ext>
            </a:extLst>
          </p:cNvPr>
          <p:cNvPicPr>
            <a:picLocks noChangeAspect="1"/>
          </p:cNvPicPr>
          <p:nvPr/>
        </p:nvPicPr>
        <p:blipFill rotWithShape="1">
          <a:blip r:embed="rId2"/>
          <a:srcRect r="59133"/>
          <a:stretch/>
        </p:blipFill>
        <p:spPr>
          <a:xfrm>
            <a:off x="588653" y="935664"/>
            <a:ext cx="3144836" cy="4556961"/>
          </a:xfrm>
          <a:prstGeom prst="rect">
            <a:avLst/>
          </a:prstGeom>
        </p:spPr>
      </p:pic>
      <p:pic>
        <p:nvPicPr>
          <p:cNvPr id="5" name="Picture 4">
            <a:extLst>
              <a:ext uri="{FF2B5EF4-FFF2-40B4-BE49-F238E27FC236}">
                <a16:creationId xmlns:a16="http://schemas.microsoft.com/office/drawing/2014/main" id="{820FFD2E-8C05-DDCD-4D79-871BFC2FBAEF}"/>
              </a:ext>
            </a:extLst>
          </p:cNvPr>
          <p:cNvPicPr>
            <a:picLocks noChangeAspect="1"/>
          </p:cNvPicPr>
          <p:nvPr/>
        </p:nvPicPr>
        <p:blipFill>
          <a:blip r:embed="rId3"/>
          <a:stretch>
            <a:fillRect/>
          </a:stretch>
        </p:blipFill>
        <p:spPr>
          <a:xfrm>
            <a:off x="3924875" y="1082772"/>
            <a:ext cx="8079283" cy="3899490"/>
          </a:xfrm>
          <a:prstGeom prst="rect">
            <a:avLst/>
          </a:prstGeom>
        </p:spPr>
      </p:pic>
    </p:spTree>
    <p:extLst>
      <p:ext uri="{BB962C8B-B14F-4D97-AF65-F5344CB8AC3E}">
        <p14:creationId xmlns:p14="http://schemas.microsoft.com/office/powerpoint/2010/main" val="3258428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AAB61B-2075-8DCD-88E0-C6EEC6F7F36C}"/>
              </a:ext>
            </a:extLst>
          </p:cNvPr>
          <p:cNvPicPr>
            <a:picLocks noChangeAspect="1"/>
          </p:cNvPicPr>
          <p:nvPr/>
        </p:nvPicPr>
        <p:blipFill>
          <a:blip r:embed="rId2"/>
          <a:stretch>
            <a:fillRect/>
          </a:stretch>
        </p:blipFill>
        <p:spPr>
          <a:xfrm>
            <a:off x="0" y="489097"/>
            <a:ext cx="11932417" cy="5879805"/>
          </a:xfrm>
          <a:prstGeom prst="rect">
            <a:avLst/>
          </a:prstGeom>
        </p:spPr>
      </p:pic>
    </p:spTree>
    <p:extLst>
      <p:ext uri="{BB962C8B-B14F-4D97-AF65-F5344CB8AC3E}">
        <p14:creationId xmlns:p14="http://schemas.microsoft.com/office/powerpoint/2010/main" val="756253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624010-6153-062E-D65D-9EDB87A5F6E6}"/>
              </a:ext>
            </a:extLst>
          </p:cNvPr>
          <p:cNvSpPr txBox="1"/>
          <p:nvPr/>
        </p:nvSpPr>
        <p:spPr>
          <a:xfrm>
            <a:off x="454541" y="246089"/>
            <a:ext cx="11422025" cy="5909310"/>
          </a:xfrm>
          <a:prstGeom prst="rect">
            <a:avLst/>
          </a:prstGeom>
          <a:noFill/>
        </p:spPr>
        <p:txBody>
          <a:bodyPr wrap="square">
            <a:spAutoFit/>
          </a:bodyPr>
          <a:lstStyle/>
          <a:p>
            <a:r>
              <a:rPr lang="en-US" dirty="0"/>
              <a:t>What is the general trend of MPG across years?</a:t>
            </a:r>
          </a:p>
          <a:p>
            <a:endParaRPr lang="en-US" dirty="0"/>
          </a:p>
          <a:p>
            <a:r>
              <a:rPr lang="en-US" dirty="0"/>
              <a:t>The box plot illustrates the distribution of miles per gallon (MPG) for cars across various model years from 1970 to 1982. The general trend in MPG over these years can be summarized as follows:</a:t>
            </a:r>
          </a:p>
          <a:p>
            <a:endParaRPr lang="en-US" dirty="0"/>
          </a:p>
          <a:p>
            <a:r>
              <a:rPr lang="en-US" dirty="0"/>
              <a:t>1. Increasing Trend:</a:t>
            </a:r>
          </a:p>
          <a:p>
            <a:r>
              <a:rPr lang="en-US" dirty="0"/>
              <a:t>   - There is a noticeable upward trend in MPG over the years. The median MPG increases steadily from 1970 to 1982.</a:t>
            </a:r>
          </a:p>
          <a:p>
            <a:r>
              <a:rPr lang="en-US" dirty="0"/>
              <a:t>   - The lowest median MPG is seen in the early 1970s, and the highest median MPG is observed in the early 1980s.</a:t>
            </a:r>
          </a:p>
          <a:p>
            <a:endParaRPr lang="en-US" dirty="0"/>
          </a:p>
          <a:p>
            <a:r>
              <a:rPr lang="en-US" dirty="0"/>
              <a:t>2. Variability:</a:t>
            </a:r>
          </a:p>
          <a:p>
            <a:r>
              <a:rPr lang="en-US" dirty="0"/>
              <a:t>   - The variability in MPG also seems to change over the years. Early in the 1970s, there is higher variability (wider interquartile ranges and longer whiskers), indicating a broader range of fuel efficiencies among cars.</a:t>
            </a:r>
          </a:p>
          <a:p>
            <a:r>
              <a:rPr lang="en-US" dirty="0"/>
              <a:t>   - As we move towards the late 1970s and early 1980s, the variability slightly decreases, suggesting more consistency in fuel efficiency improvements across different car models.</a:t>
            </a:r>
          </a:p>
          <a:p>
            <a:endParaRPr lang="en-US" dirty="0"/>
          </a:p>
          <a:p>
            <a:r>
              <a:rPr lang="en-US" dirty="0"/>
              <a:t>3. Outliers:</a:t>
            </a:r>
          </a:p>
          <a:p>
            <a:r>
              <a:rPr lang="en-US" dirty="0"/>
              <a:t>   - There are a few outliers in certain years (e.g., 1978 ), but they do not significantly alter the general trend of increasing MPG.</a:t>
            </a:r>
          </a:p>
          <a:p>
            <a:r>
              <a:rPr lang="en-US" dirty="0"/>
              <a:t>   - The presence of outliers decreases in later years, indicating that extremely low or high MPG values become less common as overall fuel efficiency improves.</a:t>
            </a:r>
          </a:p>
          <a:p>
            <a:endParaRPr lang="en-US" dirty="0"/>
          </a:p>
        </p:txBody>
      </p:sp>
    </p:spTree>
    <p:extLst>
      <p:ext uri="{BB962C8B-B14F-4D97-AF65-F5344CB8AC3E}">
        <p14:creationId xmlns:p14="http://schemas.microsoft.com/office/powerpoint/2010/main" val="1911743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AF0B5B-D5B5-D723-AE43-9098974E2FC6}"/>
              </a:ext>
            </a:extLst>
          </p:cNvPr>
          <p:cNvSpPr txBox="1"/>
          <p:nvPr/>
        </p:nvSpPr>
        <p:spPr>
          <a:xfrm>
            <a:off x="414669" y="265815"/>
            <a:ext cx="11068493" cy="1754326"/>
          </a:xfrm>
          <a:prstGeom prst="rect">
            <a:avLst/>
          </a:prstGeom>
          <a:noFill/>
        </p:spPr>
        <p:txBody>
          <a:bodyPr wrap="square">
            <a:spAutoFit/>
          </a:bodyPr>
          <a:lstStyle/>
          <a:p>
            <a:r>
              <a:rPr lang="en-US" dirty="0"/>
              <a:t>4. Range:</a:t>
            </a:r>
          </a:p>
          <a:p>
            <a:r>
              <a:rPr lang="en-US" dirty="0"/>
              <a:t>   - The overall range of MPG increases over the years. While the minimum MPG values remain relatively stable, the maximum MPG values increase significantly, reflecting advancements in fuel efficiency technology.</a:t>
            </a:r>
          </a:p>
          <a:p>
            <a:endParaRPr lang="en-US" dirty="0"/>
          </a:p>
          <a:p>
            <a:r>
              <a:rPr lang="en-US" dirty="0"/>
              <a:t>In summary, the general trend across the model years from 1970 to 1982 is a steady increase in miles per gallon, indicating that cars have become more fuel-efficient over this period.</a:t>
            </a:r>
          </a:p>
        </p:txBody>
      </p:sp>
    </p:spTree>
    <p:extLst>
      <p:ext uri="{BB962C8B-B14F-4D97-AF65-F5344CB8AC3E}">
        <p14:creationId xmlns:p14="http://schemas.microsoft.com/office/powerpoint/2010/main" val="2325401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30098-A724-E063-B5F2-6472075E02DD}"/>
              </a:ext>
            </a:extLst>
          </p:cNvPr>
          <p:cNvPicPr>
            <a:picLocks noChangeAspect="1"/>
          </p:cNvPicPr>
          <p:nvPr/>
        </p:nvPicPr>
        <p:blipFill>
          <a:blip r:embed="rId2"/>
          <a:stretch>
            <a:fillRect/>
          </a:stretch>
        </p:blipFill>
        <p:spPr>
          <a:xfrm>
            <a:off x="182250" y="106326"/>
            <a:ext cx="11821908" cy="6642206"/>
          </a:xfrm>
          <a:prstGeom prst="rect">
            <a:avLst/>
          </a:prstGeom>
        </p:spPr>
      </p:pic>
    </p:spTree>
    <p:extLst>
      <p:ext uri="{BB962C8B-B14F-4D97-AF65-F5344CB8AC3E}">
        <p14:creationId xmlns:p14="http://schemas.microsoft.com/office/powerpoint/2010/main" val="1330204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5D616-3C5E-DE13-CD14-A8E031C88EBA}"/>
              </a:ext>
            </a:extLst>
          </p:cNvPr>
          <p:cNvPicPr>
            <a:picLocks noChangeAspect="1"/>
          </p:cNvPicPr>
          <p:nvPr/>
        </p:nvPicPr>
        <p:blipFill>
          <a:blip r:embed="rId2"/>
          <a:stretch>
            <a:fillRect/>
          </a:stretch>
        </p:blipFill>
        <p:spPr>
          <a:xfrm>
            <a:off x="312206" y="165655"/>
            <a:ext cx="11656567" cy="5905536"/>
          </a:xfrm>
          <a:prstGeom prst="rect">
            <a:avLst/>
          </a:prstGeom>
        </p:spPr>
      </p:pic>
    </p:spTree>
    <p:extLst>
      <p:ext uri="{BB962C8B-B14F-4D97-AF65-F5344CB8AC3E}">
        <p14:creationId xmlns:p14="http://schemas.microsoft.com/office/powerpoint/2010/main" val="307935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6CEF-BE7C-F7A1-4DD1-8821C5454B38}"/>
              </a:ext>
            </a:extLst>
          </p:cNvPr>
          <p:cNvSpPr>
            <a:spLocks noGrp="1"/>
          </p:cNvSpPr>
          <p:nvPr>
            <p:ph type="title"/>
          </p:nvPr>
        </p:nvSpPr>
        <p:spPr/>
        <p:txBody>
          <a:bodyPr/>
          <a:lstStyle/>
          <a:p>
            <a:r>
              <a:rPr lang="en-US" dirty="0"/>
              <a:t>Steps before Importing data in SPSS</a:t>
            </a:r>
            <a:endParaRPr lang="en-IN" dirty="0"/>
          </a:p>
        </p:txBody>
      </p:sp>
      <p:sp>
        <p:nvSpPr>
          <p:cNvPr id="3" name="Content Placeholder 2">
            <a:extLst>
              <a:ext uri="{FF2B5EF4-FFF2-40B4-BE49-F238E27FC236}">
                <a16:creationId xmlns:a16="http://schemas.microsoft.com/office/drawing/2014/main" id="{19960CC8-C2A0-711E-7914-439A101123E3}"/>
              </a:ext>
            </a:extLst>
          </p:cNvPr>
          <p:cNvSpPr>
            <a:spLocks noGrp="1"/>
          </p:cNvSpPr>
          <p:nvPr>
            <p:ph idx="1"/>
          </p:nvPr>
        </p:nvSpPr>
        <p:spPr/>
        <p:txBody>
          <a:bodyPr/>
          <a:lstStyle/>
          <a:p>
            <a:r>
              <a:rPr lang="en-US" dirty="0"/>
              <a:t>Collect the data</a:t>
            </a:r>
          </a:p>
          <a:p>
            <a:r>
              <a:rPr lang="en-US" dirty="0"/>
              <a:t>Investigate the dataset</a:t>
            </a:r>
          </a:p>
          <a:p>
            <a:r>
              <a:rPr lang="en-US" dirty="0"/>
              <a:t>Cleaning and Transformation ( dealing with missing and unwanted cases/ values )</a:t>
            </a:r>
            <a:endParaRPr lang="en-IN" dirty="0"/>
          </a:p>
        </p:txBody>
      </p:sp>
    </p:spTree>
    <p:extLst>
      <p:ext uri="{BB962C8B-B14F-4D97-AF65-F5344CB8AC3E}">
        <p14:creationId xmlns:p14="http://schemas.microsoft.com/office/powerpoint/2010/main" val="2763216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668599-9770-BD68-4484-D13C681C4FF7}"/>
              </a:ext>
            </a:extLst>
          </p:cNvPr>
          <p:cNvSpPr txBox="1"/>
          <p:nvPr/>
        </p:nvSpPr>
        <p:spPr>
          <a:xfrm>
            <a:off x="467833" y="404038"/>
            <a:ext cx="11258106" cy="5632311"/>
          </a:xfrm>
          <a:prstGeom prst="rect">
            <a:avLst/>
          </a:prstGeom>
          <a:noFill/>
        </p:spPr>
        <p:txBody>
          <a:bodyPr wrap="square">
            <a:spAutoFit/>
          </a:bodyPr>
          <a:lstStyle/>
          <a:p>
            <a:r>
              <a:rPr lang="en-US" dirty="0"/>
              <a:t>The box plot shows the distribution of miles per gallon (MPG) for cars originating from three different regions: American, European, and Japanese. Here are some key observations:</a:t>
            </a:r>
          </a:p>
          <a:p>
            <a:endParaRPr lang="en-US" dirty="0"/>
          </a:p>
          <a:p>
            <a:r>
              <a:rPr lang="en-US" dirty="0"/>
              <a:t>1.Median MPG:</a:t>
            </a:r>
          </a:p>
          <a:p>
            <a:r>
              <a:rPr lang="en-US" dirty="0"/>
              <a:t>	Japanese cars have the highest median MPG, indicating they are generally more fuel-efficient 			compared to American and European cars.</a:t>
            </a:r>
          </a:p>
          <a:p>
            <a:r>
              <a:rPr lang="en-US" dirty="0"/>
              <a:t>		</a:t>
            </a:r>
          </a:p>
          <a:p>
            <a:r>
              <a:rPr lang="en-US" dirty="0"/>
              <a:t>	European cars have a lower median MPG than Japanese cars but higher than American cars.</a:t>
            </a:r>
          </a:p>
          <a:p>
            <a:r>
              <a:rPr lang="en-US" dirty="0"/>
              <a:t>		</a:t>
            </a:r>
          </a:p>
          <a:p>
            <a:r>
              <a:rPr lang="en-US" dirty="0"/>
              <a:t> 	American cars have the lowest median MPG.</a:t>
            </a:r>
          </a:p>
          <a:p>
            <a:endParaRPr lang="en-US" dirty="0"/>
          </a:p>
          <a:p>
            <a:endParaRPr lang="en-US" dirty="0"/>
          </a:p>
          <a:p>
            <a:r>
              <a:rPr lang="en-US" dirty="0"/>
              <a:t>2.Interquartile Range (IQR):</a:t>
            </a:r>
          </a:p>
          <a:p>
            <a:endParaRPr lang="en-US" dirty="0"/>
          </a:p>
          <a:p>
            <a:r>
              <a:rPr lang="en-US" dirty="0"/>
              <a:t>		The IQR, which represents the middle 50% of the data, is widest for American cars, indicating 			greater variability in fuel efficiency among these cars.</a:t>
            </a:r>
          </a:p>
          <a:p>
            <a:r>
              <a:rPr lang="en-US" dirty="0"/>
              <a:t>		</a:t>
            </a:r>
          </a:p>
          <a:p>
            <a:r>
              <a:rPr lang="en-US" dirty="0"/>
              <a:t>		European cars have a relatively narrow IQR, suggesting less variability in their MPG.</a:t>
            </a:r>
          </a:p>
          <a:p>
            <a:r>
              <a:rPr lang="en-US" dirty="0"/>
              <a:t>		</a:t>
            </a:r>
          </a:p>
          <a:p>
            <a:r>
              <a:rPr lang="en-US" dirty="0"/>
              <a:t>		Japanese cars also show moderate variability but less than American cars.</a:t>
            </a:r>
          </a:p>
        </p:txBody>
      </p:sp>
    </p:spTree>
    <p:extLst>
      <p:ext uri="{BB962C8B-B14F-4D97-AF65-F5344CB8AC3E}">
        <p14:creationId xmlns:p14="http://schemas.microsoft.com/office/powerpoint/2010/main" val="1206332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89A7F-25CF-34A1-A811-3C40B960FB38}"/>
              </a:ext>
            </a:extLst>
          </p:cNvPr>
          <p:cNvSpPr txBox="1"/>
          <p:nvPr/>
        </p:nvSpPr>
        <p:spPr>
          <a:xfrm>
            <a:off x="457199" y="297713"/>
            <a:ext cx="11334307" cy="4247317"/>
          </a:xfrm>
          <a:prstGeom prst="rect">
            <a:avLst/>
          </a:prstGeom>
          <a:noFill/>
        </p:spPr>
        <p:txBody>
          <a:bodyPr wrap="square">
            <a:spAutoFit/>
          </a:bodyPr>
          <a:lstStyle/>
          <a:p>
            <a:r>
              <a:rPr lang="en-US" dirty="0"/>
              <a:t>3.Outliers:</a:t>
            </a:r>
          </a:p>
          <a:p>
            <a:endParaRPr lang="en-US" dirty="0"/>
          </a:p>
          <a:p>
            <a:pPr marL="285750" indent="-285750">
              <a:buFont typeface="Arial" panose="020B0604020202020204" pitchFamily="34" charset="0"/>
              <a:buChar char="•"/>
            </a:pPr>
            <a:r>
              <a:rPr lang="en-US" dirty="0"/>
              <a:t>American cars have a few outliers on the higher end, indicating some cars with very high MPG.</a:t>
            </a:r>
          </a:p>
          <a:p>
            <a:pPr marL="285750" indent="-285750">
              <a:buFont typeface="Arial" panose="020B0604020202020204" pitchFamily="34" charset="0"/>
              <a:buChar char="•"/>
            </a:pPr>
            <a:r>
              <a:rPr lang="en-US" dirty="0"/>
              <a:t>European cars have multiple outliers, both high and low, suggesting the presence of both very fuel-efficient and less fuel-efficient models.</a:t>
            </a:r>
          </a:p>
          <a:p>
            <a:pPr marL="285750" indent="-285750">
              <a:buFont typeface="Arial" panose="020B0604020202020204" pitchFamily="34" charset="0"/>
              <a:buChar char="•"/>
            </a:pPr>
            <a:r>
              <a:rPr lang="en-US" dirty="0"/>
              <a:t>Japanese cars have one notable high outlier.</a:t>
            </a:r>
          </a:p>
          <a:p>
            <a:endParaRPr lang="en-US" dirty="0"/>
          </a:p>
          <a:p>
            <a:endParaRPr lang="en-US" dirty="0"/>
          </a:p>
          <a:p>
            <a:r>
              <a:rPr lang="en-US" dirty="0"/>
              <a:t>4.Range:</a:t>
            </a:r>
          </a:p>
          <a:p>
            <a:endParaRPr lang="en-US" dirty="0"/>
          </a:p>
          <a:p>
            <a:pPr marL="285750" indent="-285750">
              <a:buFont typeface="Arial" panose="020B0604020202020204" pitchFamily="34" charset="0"/>
              <a:buChar char="•"/>
            </a:pPr>
            <a:r>
              <a:rPr lang="en-US" dirty="0"/>
              <a:t>The overall range of MPG is widest for American cars and narrowest for European cars.</a:t>
            </a:r>
          </a:p>
          <a:p>
            <a:pPr marL="285750" indent="-285750">
              <a:buFont typeface="Arial" panose="020B0604020202020204" pitchFamily="34" charset="0"/>
              <a:buChar char="•"/>
            </a:pPr>
            <a:r>
              <a:rPr lang="en-US" dirty="0"/>
              <a:t>Japanese cars fall in between with a relatively moderate range.</a:t>
            </a:r>
          </a:p>
          <a:p>
            <a:endParaRPr lang="en-US" dirty="0"/>
          </a:p>
          <a:p>
            <a:r>
              <a:rPr lang="en-US" dirty="0"/>
              <a:t>In summary, Japanese cars generally have higher fuel efficiency, followed by European cars, with American cars being the least fuel-efficient on average. However, American cars show the greatest variability in fuel efficiency.</a:t>
            </a:r>
          </a:p>
        </p:txBody>
      </p:sp>
    </p:spTree>
    <p:extLst>
      <p:ext uri="{BB962C8B-B14F-4D97-AF65-F5344CB8AC3E}">
        <p14:creationId xmlns:p14="http://schemas.microsoft.com/office/powerpoint/2010/main" val="363975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5528D0-DD44-C6B1-DE2B-766C283F96DE}"/>
              </a:ext>
            </a:extLst>
          </p:cNvPr>
          <p:cNvSpPr txBox="1"/>
          <p:nvPr/>
        </p:nvSpPr>
        <p:spPr>
          <a:xfrm>
            <a:off x="457199" y="265815"/>
            <a:ext cx="11036595" cy="2271904"/>
          </a:xfrm>
          <a:prstGeom prst="rect">
            <a:avLst/>
          </a:prstGeom>
          <a:noFill/>
        </p:spPr>
        <p:txBody>
          <a:bodyPr wrap="square">
            <a:spAutoFit/>
          </a:bodyPr>
          <a:lstStyle/>
          <a:p>
            <a:pPr>
              <a:lnSpc>
                <a:spcPct val="107000"/>
              </a:lnSpc>
              <a:spcAft>
                <a:spcPts val="1020"/>
              </a:spcAft>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Also need to </a:t>
            </a:r>
            <a:r>
              <a:rPr lang="en-IN" sz="18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Create a side-by-side Boxplot of Miles per gallon vs. the recoded Country of Origin(1=Domestic, 0=Foreign).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20"/>
              </a:spcAft>
            </a:pPr>
            <a:r>
              <a:rPr lang="en-IN" sz="1800"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Follow the previous question’s steps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20"/>
              </a:spcAft>
            </a:pPr>
            <a:r>
              <a:rPr lang="en-IN" sz="1800" b="1"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Steps will be exactly same just put </a:t>
            </a:r>
            <a:r>
              <a:rPr lang="en-IN" sz="1800" b="1" kern="100" spc="15" dirty="0" err="1">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new_Origin</a:t>
            </a:r>
            <a:r>
              <a:rPr lang="en-IN" sz="1800" b="1" kern="100" spc="15" dirty="0">
                <a:solidFill>
                  <a:srgbClr val="585858"/>
                </a:solidFill>
                <a:effectLst/>
                <a:latin typeface="Times New Roman" panose="02020603050405020304" pitchFamily="18" charset="0"/>
                <a:ea typeface="Times New Roman" panose="02020603050405020304" pitchFamily="18" charset="0"/>
                <a:cs typeface="Times New Roman" panose="02020603050405020304" pitchFamily="18" charset="0"/>
              </a:rPr>
              <a:t>(the recoded Country of Origin (1=Domestic, 0=Foreign) in Category Axis. That’s it.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566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10F535-A4BA-9F69-3AC2-B6CB9CB9970F}"/>
              </a:ext>
            </a:extLst>
          </p:cNvPr>
          <p:cNvPicPr>
            <a:picLocks noChangeAspect="1"/>
          </p:cNvPicPr>
          <p:nvPr/>
        </p:nvPicPr>
        <p:blipFill>
          <a:blip r:embed="rId2"/>
          <a:stretch>
            <a:fillRect/>
          </a:stretch>
        </p:blipFill>
        <p:spPr>
          <a:xfrm>
            <a:off x="882502" y="211834"/>
            <a:ext cx="10081066" cy="6220864"/>
          </a:xfrm>
          <a:prstGeom prst="rect">
            <a:avLst/>
          </a:prstGeom>
        </p:spPr>
      </p:pic>
    </p:spTree>
    <p:extLst>
      <p:ext uri="{BB962C8B-B14F-4D97-AF65-F5344CB8AC3E}">
        <p14:creationId xmlns:p14="http://schemas.microsoft.com/office/powerpoint/2010/main" val="3508455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40617E-7A4B-4EC5-0D5A-E484F9C50C92}"/>
              </a:ext>
            </a:extLst>
          </p:cNvPr>
          <p:cNvSpPr txBox="1"/>
          <p:nvPr/>
        </p:nvSpPr>
        <p:spPr>
          <a:xfrm>
            <a:off x="520995" y="446567"/>
            <a:ext cx="8420986" cy="769441"/>
          </a:xfrm>
          <a:prstGeom prst="rect">
            <a:avLst/>
          </a:prstGeom>
          <a:noFill/>
        </p:spPr>
        <p:txBody>
          <a:bodyPr wrap="square" rtlCol="0">
            <a:spAutoFit/>
          </a:bodyPr>
          <a:lstStyle/>
          <a:p>
            <a:r>
              <a:rPr lang="en-US" sz="4400" b="1" dirty="0"/>
              <a:t>What we conclude ?</a:t>
            </a:r>
            <a:endParaRPr lang="en-IN" sz="4400" b="1" dirty="0"/>
          </a:p>
        </p:txBody>
      </p:sp>
      <p:sp>
        <p:nvSpPr>
          <p:cNvPr id="7" name="TextBox 6">
            <a:extLst>
              <a:ext uri="{FF2B5EF4-FFF2-40B4-BE49-F238E27FC236}">
                <a16:creationId xmlns:a16="http://schemas.microsoft.com/office/drawing/2014/main" id="{4AC796D0-1D4E-5616-E08E-FE890B846D76}"/>
              </a:ext>
            </a:extLst>
          </p:cNvPr>
          <p:cNvSpPr txBox="1"/>
          <p:nvPr/>
        </p:nvSpPr>
        <p:spPr>
          <a:xfrm>
            <a:off x="520995" y="1403498"/>
            <a:ext cx="10430539" cy="4524315"/>
          </a:xfrm>
          <a:prstGeom prst="rect">
            <a:avLst/>
          </a:prstGeom>
          <a:noFill/>
        </p:spPr>
        <p:txBody>
          <a:bodyPr wrap="square">
            <a:spAutoFit/>
          </a:bodyPr>
          <a:lstStyle/>
          <a:p>
            <a:r>
              <a:rPr lang="en-US" sz="2400" dirty="0"/>
              <a:t>Key findings from our analysis include:</a:t>
            </a:r>
          </a:p>
          <a:p>
            <a:endParaRPr lang="en-US" sz="2400" dirty="0"/>
          </a:p>
          <a:p>
            <a:pPr marL="342900" indent="-342900">
              <a:buFont typeface="Arial" panose="020B0604020202020204" pitchFamily="34" charset="0"/>
              <a:buChar char="•"/>
            </a:pPr>
            <a:r>
              <a:rPr lang="en-US" sz="2400" dirty="0"/>
              <a:t>Descriptive Insights: The central tendencies of key variables revealed.</a:t>
            </a:r>
          </a:p>
          <a:p>
            <a:pPr marL="342900" indent="-342900">
              <a:buFont typeface="Arial" panose="020B0604020202020204" pitchFamily="34" charset="0"/>
              <a:buChar char="•"/>
            </a:pPr>
            <a:r>
              <a:rPr lang="en-US" sz="2400" dirty="0"/>
              <a:t>Correlations: Significant positive/negative correlations were observed between independent and dependent variables (e.g. Horsepower and Weight , indicating positive correlation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Q-Q plot : from the Q-Q plotting we discover Weight(</a:t>
            </a:r>
            <a:r>
              <a:rPr lang="en-US" sz="2400" dirty="0" err="1"/>
              <a:t>lbs</a:t>
            </a:r>
            <a:r>
              <a:rPr lang="en-US" sz="2400" dirty="0"/>
              <a:t>) variables are not Normally Distributed </a:t>
            </a:r>
          </a:p>
          <a:p>
            <a:endParaRPr lang="en-US" sz="2400" dirty="0"/>
          </a:p>
          <a:p>
            <a:pPr marL="342900" indent="-342900">
              <a:buFont typeface="Arial" panose="020B0604020202020204" pitchFamily="34" charset="0"/>
              <a:buChar char="•"/>
            </a:pPr>
            <a:r>
              <a:rPr lang="en-US" sz="2400" dirty="0"/>
              <a:t>Box Pot : with the help of box plotting we </a:t>
            </a:r>
            <a:r>
              <a:rPr lang="en-US" sz="2400" dirty="0" err="1"/>
              <a:t>analysed</a:t>
            </a:r>
            <a:r>
              <a:rPr lang="en-US" sz="2400" dirty="0"/>
              <a:t> the trends of mpg (miles per gallon) with respect to year and origin.</a:t>
            </a:r>
          </a:p>
        </p:txBody>
      </p:sp>
    </p:spTree>
    <p:extLst>
      <p:ext uri="{BB962C8B-B14F-4D97-AF65-F5344CB8AC3E}">
        <p14:creationId xmlns:p14="http://schemas.microsoft.com/office/powerpoint/2010/main" val="3011350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A799C-C2B3-B256-432E-97CFE7756622}"/>
              </a:ext>
            </a:extLst>
          </p:cNvPr>
          <p:cNvPicPr>
            <a:picLocks noChangeAspect="1"/>
          </p:cNvPicPr>
          <p:nvPr/>
        </p:nvPicPr>
        <p:blipFill>
          <a:blip r:embed="rId2"/>
          <a:stretch>
            <a:fillRect/>
          </a:stretch>
        </p:blipFill>
        <p:spPr>
          <a:xfrm>
            <a:off x="2670543" y="91262"/>
            <a:ext cx="6675475" cy="6675475"/>
          </a:xfrm>
          <a:prstGeom prst="rect">
            <a:avLst/>
          </a:prstGeom>
        </p:spPr>
      </p:pic>
      <p:pic>
        <p:nvPicPr>
          <p:cNvPr id="5" name="Picture 4">
            <a:extLst>
              <a:ext uri="{FF2B5EF4-FFF2-40B4-BE49-F238E27FC236}">
                <a16:creationId xmlns:a16="http://schemas.microsoft.com/office/drawing/2014/main" id="{13A691FA-7D18-3CD0-5D6E-8F845683C32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4806" b="15504"/>
          <a:stretch/>
        </p:blipFill>
        <p:spPr>
          <a:xfrm>
            <a:off x="10983433" y="91262"/>
            <a:ext cx="1085999" cy="1074985"/>
          </a:xfrm>
          <a:prstGeom prst="rect">
            <a:avLst/>
          </a:prstGeom>
        </p:spPr>
      </p:pic>
    </p:spTree>
    <p:extLst>
      <p:ext uri="{BB962C8B-B14F-4D97-AF65-F5344CB8AC3E}">
        <p14:creationId xmlns:p14="http://schemas.microsoft.com/office/powerpoint/2010/main" val="3605856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924DBD-7C8B-BC7E-9873-717541F03B47}"/>
              </a:ext>
            </a:extLst>
          </p:cNvPr>
          <p:cNvPicPr>
            <a:picLocks noChangeAspect="1"/>
          </p:cNvPicPr>
          <p:nvPr/>
        </p:nvPicPr>
        <p:blipFill>
          <a:blip r:embed="rId2"/>
          <a:stretch>
            <a:fillRect/>
          </a:stretch>
        </p:blipFill>
        <p:spPr>
          <a:xfrm>
            <a:off x="3467155" y="38651"/>
            <a:ext cx="5257690" cy="6780698"/>
          </a:xfrm>
          <a:prstGeom prst="rect">
            <a:avLst/>
          </a:prstGeom>
        </p:spPr>
      </p:pic>
      <p:sp>
        <p:nvSpPr>
          <p:cNvPr id="4" name="TextBox 3">
            <a:extLst>
              <a:ext uri="{FF2B5EF4-FFF2-40B4-BE49-F238E27FC236}">
                <a16:creationId xmlns:a16="http://schemas.microsoft.com/office/drawing/2014/main" id="{CB3D6CEC-16BF-8AB9-7028-F92A8BB174E9}"/>
              </a:ext>
            </a:extLst>
          </p:cNvPr>
          <p:cNvSpPr txBox="1"/>
          <p:nvPr/>
        </p:nvSpPr>
        <p:spPr>
          <a:xfrm>
            <a:off x="10932929" y="1270591"/>
            <a:ext cx="1117305" cy="369332"/>
          </a:xfrm>
          <a:prstGeom prst="rect">
            <a:avLst/>
          </a:prstGeom>
          <a:noFill/>
        </p:spPr>
        <p:txBody>
          <a:bodyPr wrap="square" rtlCol="0">
            <a:spAutoFit/>
          </a:bodyPr>
          <a:lstStyle/>
          <a:p>
            <a:r>
              <a:rPr lang="en-US" b="1" dirty="0"/>
              <a:t>SCAN ME</a:t>
            </a:r>
            <a:endParaRPr lang="en-IN" b="1" dirty="0"/>
          </a:p>
        </p:txBody>
      </p:sp>
      <p:pic>
        <p:nvPicPr>
          <p:cNvPr id="15362" name="Picture 2" descr="Rick roll no ads : r/rickroll">
            <a:extLst>
              <a:ext uri="{FF2B5EF4-FFF2-40B4-BE49-F238E27FC236}">
                <a16:creationId xmlns:a16="http://schemas.microsoft.com/office/drawing/2014/main" id="{C48D4C41-21A2-4918-60C7-CFAE993FD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929" y="153286"/>
            <a:ext cx="1117305" cy="111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8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0D16-6196-D762-2C65-EE28C119EF36}"/>
              </a:ext>
            </a:extLst>
          </p:cNvPr>
          <p:cNvSpPr>
            <a:spLocks noGrp="1"/>
          </p:cNvSpPr>
          <p:nvPr>
            <p:ph type="title"/>
          </p:nvPr>
        </p:nvSpPr>
        <p:spPr/>
        <p:txBody>
          <a:bodyPr/>
          <a:lstStyle/>
          <a:p>
            <a:r>
              <a:rPr lang="en-US" dirty="0"/>
              <a:t>Importing data in SPSS</a:t>
            </a:r>
            <a:endParaRPr lang="en-IN" dirty="0"/>
          </a:p>
        </p:txBody>
      </p:sp>
      <p:sp>
        <p:nvSpPr>
          <p:cNvPr id="3" name="Content Placeholder 2">
            <a:extLst>
              <a:ext uri="{FF2B5EF4-FFF2-40B4-BE49-F238E27FC236}">
                <a16:creationId xmlns:a16="http://schemas.microsoft.com/office/drawing/2014/main" id="{26E404B0-82DA-0B60-121B-DA6FA6E65564}"/>
              </a:ext>
            </a:extLst>
          </p:cNvPr>
          <p:cNvSpPr>
            <a:spLocks noGrp="1"/>
          </p:cNvSpPr>
          <p:nvPr>
            <p:ph idx="1"/>
          </p:nvPr>
        </p:nvSpPr>
        <p:spPr>
          <a:xfrm>
            <a:off x="838200" y="1690688"/>
            <a:ext cx="10515600" cy="4486275"/>
          </a:xfrm>
        </p:spPr>
        <p:txBody>
          <a:bodyPr>
            <a:normAutofit fontScale="92500"/>
          </a:bodyPr>
          <a:lstStyle/>
          <a:p>
            <a:pPr marL="0" indent="0">
              <a:buNone/>
            </a:pPr>
            <a:r>
              <a:rPr lang="en-US" dirty="0"/>
              <a:t>Import the two files and merge them:</a:t>
            </a:r>
          </a:p>
          <a:p>
            <a:pPr marL="0" indent="0">
              <a:buNone/>
            </a:pPr>
            <a:endParaRPr lang="en-US" dirty="0"/>
          </a:p>
          <a:p>
            <a:r>
              <a:rPr lang="en-US" sz="2600" dirty="0"/>
              <a:t>Open the SPSS software and select the icon from the top left corner. A new window will pop up.</a:t>
            </a:r>
          </a:p>
          <a:p>
            <a:r>
              <a:rPr lang="en-US" sz="2600" dirty="0"/>
              <a:t>Select the folder were you have saved the file and also select the file type.</a:t>
            </a:r>
          </a:p>
          <a:p>
            <a:r>
              <a:rPr lang="en-US" sz="2600" dirty="0"/>
              <a:t>3.Select the file and then click on Open.</a:t>
            </a:r>
          </a:p>
          <a:p>
            <a:endParaRPr lang="en-US" sz="2600" dirty="0"/>
          </a:p>
          <a:p>
            <a:r>
              <a:rPr lang="en-US" sz="2600" dirty="0"/>
              <a:t>4.Then repeat the same process for opening the second file.</a:t>
            </a:r>
          </a:p>
          <a:p>
            <a:endParaRPr lang="en-US" sz="2600" dirty="0"/>
          </a:p>
          <a:p>
            <a:r>
              <a:rPr lang="en-US" sz="2600" dirty="0"/>
              <a:t>5.Open the first file on SPSS, then select Data &gt; Merge Files &gt; Add Variables. </a:t>
            </a:r>
          </a:p>
          <a:p>
            <a:endParaRPr lang="en-US" dirty="0"/>
          </a:p>
          <a:p>
            <a:endParaRPr lang="en-US" dirty="0"/>
          </a:p>
          <a:p>
            <a:pPr marL="0" indent="0">
              <a:buNone/>
            </a:pPr>
            <a:endParaRPr lang="en-IN" dirty="0"/>
          </a:p>
        </p:txBody>
      </p:sp>
    </p:spTree>
    <p:extLst>
      <p:ext uri="{BB962C8B-B14F-4D97-AF65-F5344CB8AC3E}">
        <p14:creationId xmlns:p14="http://schemas.microsoft.com/office/powerpoint/2010/main" val="49405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9EA0-5676-65FC-78AD-155BFB0B173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14EA1C0-B34C-1025-2E04-C179F4379336}"/>
              </a:ext>
            </a:extLst>
          </p:cNvPr>
          <p:cNvPicPr>
            <a:picLocks noGrp="1" noChangeAspect="1"/>
          </p:cNvPicPr>
          <p:nvPr>
            <p:ph idx="1"/>
          </p:nvPr>
        </p:nvPicPr>
        <p:blipFill>
          <a:blip r:embed="rId2"/>
          <a:stretch>
            <a:fillRect/>
          </a:stretch>
        </p:blipFill>
        <p:spPr>
          <a:xfrm>
            <a:off x="485953" y="1981650"/>
            <a:ext cx="5055865" cy="4179005"/>
          </a:xfrm>
          <a:prstGeom prst="rect">
            <a:avLst/>
          </a:prstGeom>
        </p:spPr>
      </p:pic>
      <p:pic>
        <p:nvPicPr>
          <p:cNvPr id="5" name="Picture 4">
            <a:extLst>
              <a:ext uri="{FF2B5EF4-FFF2-40B4-BE49-F238E27FC236}">
                <a16:creationId xmlns:a16="http://schemas.microsoft.com/office/drawing/2014/main" id="{86D56BCC-06C2-9D59-9EF8-7F0E4E0DF2DD}"/>
              </a:ext>
            </a:extLst>
          </p:cNvPr>
          <p:cNvPicPr>
            <a:picLocks noChangeAspect="1"/>
          </p:cNvPicPr>
          <p:nvPr/>
        </p:nvPicPr>
        <p:blipFill>
          <a:blip r:embed="rId3"/>
          <a:stretch>
            <a:fillRect/>
          </a:stretch>
        </p:blipFill>
        <p:spPr>
          <a:xfrm>
            <a:off x="6096001" y="1981650"/>
            <a:ext cx="5158624" cy="4179005"/>
          </a:xfrm>
          <a:prstGeom prst="rect">
            <a:avLst/>
          </a:prstGeom>
        </p:spPr>
      </p:pic>
    </p:spTree>
    <p:extLst>
      <p:ext uri="{BB962C8B-B14F-4D97-AF65-F5344CB8AC3E}">
        <p14:creationId xmlns:p14="http://schemas.microsoft.com/office/powerpoint/2010/main" val="1158780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1850</Words>
  <Application>Microsoft Office PowerPoint</Application>
  <PresentationFormat>Widescreen</PresentationFormat>
  <Paragraphs>184</Paragraphs>
  <Slides>76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Roboto</vt:lpstr>
      <vt:lpstr>Symbol</vt:lpstr>
      <vt:lpstr>Times New Roman</vt:lpstr>
      <vt:lpstr>Office Theme</vt:lpstr>
      <vt:lpstr>Data Analysis on SPSS</vt:lpstr>
      <vt:lpstr>What is SPSS ?</vt:lpstr>
      <vt:lpstr>PowerPoint Presentation</vt:lpstr>
      <vt:lpstr>PowerPoint Presentation</vt:lpstr>
      <vt:lpstr>PowerPoint Presentation</vt:lpstr>
      <vt:lpstr>PowerPoint Presentation</vt:lpstr>
      <vt:lpstr>Steps before Importing data in SPSS</vt:lpstr>
      <vt:lpstr>Importing data in SPSS</vt:lpstr>
      <vt:lpstr>PowerPoint Presentation</vt:lpstr>
      <vt:lpstr>PowerPoint Presentation</vt:lpstr>
      <vt:lpstr>Defining the proper attributes: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Shahil Biswas</dc:creator>
  <cp:lastModifiedBy>Shahil Biswas</cp:lastModifiedBy>
  <cp:revision>7</cp:revision>
  <dcterms:created xsi:type="dcterms:W3CDTF">2024-06-06T16:10:54Z</dcterms:created>
  <dcterms:modified xsi:type="dcterms:W3CDTF">2024-06-06T20:58:41Z</dcterms:modified>
</cp:coreProperties>
</file>